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010F70-5304-450F-A743-2824CE362E6F}">
  <a:tblStyle styleId="{D2010F70-5304-450F-A743-2824CE362E6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0FE3B7F-7869-4DD5-AF1A-37454C630CA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italic.fntdata"/><Relationship Id="rId7" Type="http://schemas.openxmlformats.org/officeDocument/2006/relationships/slide" Target="slides/slide1.xml"/><Relationship Id="rId8" Type="http://schemas.openxmlformats.org/officeDocument/2006/relationships/slide" Target="slides/slide2.xml"/><Relationship Id="rId30"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80744e42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80744e42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07f157dc3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07f157dc3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07f157dc3f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07f157dc3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07f157dc3f_0_1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07f157dc3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07f157dc3f_0_1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07f157dc3f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080744e420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080744e42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07f157dc3f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07f157dc3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7f157dc3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7f157dc3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6fa3c898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a3c8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6fa3c898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6fa3c89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07f157dc3f_0_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07f157dc3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6fa3c898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6fa3c8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mailto:goetz@acsu.buffalo.edu" TargetMode="External"/><Relationship Id="rId4" Type="http://schemas.openxmlformats.org/officeDocument/2006/relationships/hyperlink" Target="mailto:morpheus@sage.cc.purdue.edu" TargetMode="External"/><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233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Generating Text-based Adventure Games</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Anna Orosz</a:t>
            </a:r>
            <a:endParaRPr i="1"/>
          </a:p>
          <a:p>
            <a:pPr indent="0" lvl="0" marL="0" rtl="0" algn="l">
              <a:spcBef>
                <a:spcPts val="0"/>
              </a:spcBef>
              <a:spcAft>
                <a:spcPts val="0"/>
              </a:spcAft>
              <a:buNone/>
            </a:pPr>
            <a:r>
              <a:rPr b="1" lang="en"/>
              <a:t>A Thesis in Data Science</a:t>
            </a:r>
            <a:endParaRPr b="1"/>
          </a:p>
          <a:p>
            <a:pPr indent="0" lvl="0" marL="0" rtl="0" algn="l">
              <a:spcBef>
                <a:spcPts val="0"/>
              </a:spcBef>
              <a:spcAft>
                <a:spcPts val="0"/>
              </a:spcAft>
              <a:buNone/>
            </a:pPr>
            <a:r>
              <a:rPr lang="en"/>
              <a:t>f</a:t>
            </a:r>
            <a:r>
              <a:rPr lang="en"/>
              <a:t>or the Degree of Master of Science in Engineering at the </a:t>
            </a:r>
            <a:r>
              <a:rPr b="1" i="1" lang="en"/>
              <a:t>University of Pennsylvania</a:t>
            </a:r>
            <a:endParaRPr b="1" i="1"/>
          </a:p>
        </p:txBody>
      </p:sp>
      <p:pic>
        <p:nvPicPr>
          <p:cNvPr id="74" name="Google Shape;74;p13"/>
          <p:cNvPicPr preferRelativeResize="0"/>
          <p:nvPr/>
        </p:nvPicPr>
        <p:blipFill>
          <a:blip r:embed="rId3">
            <a:alphaModFix/>
          </a:blip>
          <a:stretch>
            <a:fillRect/>
          </a:stretch>
        </p:blipFill>
        <p:spPr>
          <a:xfrm>
            <a:off x="580175" y="928950"/>
            <a:ext cx="1533176" cy="1742250"/>
          </a:xfrm>
          <a:prstGeom prst="rect">
            <a:avLst/>
          </a:prstGeom>
          <a:noFill/>
          <a:ln>
            <a:noFill/>
          </a:ln>
        </p:spPr>
      </p:pic>
      <p:sp>
        <p:nvSpPr>
          <p:cNvPr id="75" name="Google Shape;75;p13"/>
          <p:cNvSpPr txBox="1"/>
          <p:nvPr/>
        </p:nvSpPr>
        <p:spPr>
          <a:xfrm>
            <a:off x="6139075" y="4748675"/>
            <a:ext cx="25827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December 20th, 2021</a:t>
            </a:r>
            <a:endParaRPr>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2"/>
          <p:cNvSpPr txBox="1"/>
          <p:nvPr>
            <p:ph type="title"/>
          </p:nvPr>
        </p:nvSpPr>
        <p:spPr>
          <a:xfrm>
            <a:off x="368125" y="737925"/>
            <a:ext cx="1605000" cy="30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Does length of text</a:t>
            </a:r>
            <a:endParaRPr/>
          </a:p>
          <a:p>
            <a:pPr indent="0" lvl="0" marL="0" rtl="0" algn="l">
              <a:spcBef>
                <a:spcPts val="0"/>
              </a:spcBef>
              <a:spcAft>
                <a:spcPts val="0"/>
              </a:spcAft>
              <a:buNone/>
            </a:pPr>
            <a:r>
              <a:rPr lang="en"/>
              <a:t>p</a:t>
            </a:r>
            <a:r>
              <a:rPr lang="en"/>
              <a:t>redict</a:t>
            </a:r>
            <a:endParaRPr/>
          </a:p>
          <a:p>
            <a:pPr indent="0" lvl="0" marL="0" rtl="0" algn="l">
              <a:spcBef>
                <a:spcPts val="0"/>
              </a:spcBef>
              <a:spcAft>
                <a:spcPts val="0"/>
              </a:spcAft>
              <a:buNone/>
            </a:pPr>
            <a:r>
              <a:rPr lang="en"/>
              <a:t>rating?</a:t>
            </a:r>
            <a:endParaRPr/>
          </a:p>
        </p:txBody>
      </p:sp>
      <p:pic>
        <p:nvPicPr>
          <p:cNvPr id="166" name="Google Shape;166;p22"/>
          <p:cNvPicPr preferRelativeResize="0"/>
          <p:nvPr/>
        </p:nvPicPr>
        <p:blipFill>
          <a:blip r:embed="rId3">
            <a:alphaModFix amt="75000"/>
          </a:blip>
          <a:stretch>
            <a:fillRect/>
          </a:stretch>
        </p:blipFill>
        <p:spPr>
          <a:xfrm>
            <a:off x="7783175" y="4764175"/>
            <a:ext cx="938800" cy="379325"/>
          </a:xfrm>
          <a:prstGeom prst="rect">
            <a:avLst/>
          </a:prstGeom>
          <a:noFill/>
          <a:ln>
            <a:noFill/>
          </a:ln>
        </p:spPr>
      </p:pic>
      <p:pic>
        <p:nvPicPr>
          <p:cNvPr id="167" name="Google Shape;167;p22"/>
          <p:cNvPicPr preferRelativeResize="0"/>
          <p:nvPr/>
        </p:nvPicPr>
        <p:blipFill rotWithShape="1">
          <a:blip r:embed="rId4">
            <a:alphaModFix/>
          </a:blip>
          <a:srcRect b="5633" l="4983" r="-998" t="0"/>
          <a:stretch/>
        </p:blipFill>
        <p:spPr>
          <a:xfrm>
            <a:off x="1973125" y="547125"/>
            <a:ext cx="7094300" cy="4049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Generating Item Attributes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closer look at ‘object’ data</a:t>
            </a:r>
            <a:endParaRPr/>
          </a:p>
        </p:txBody>
      </p:sp>
      <p:sp>
        <p:nvSpPr>
          <p:cNvPr id="178" name="Google Shape;178;p24"/>
          <p:cNvSpPr txBox="1"/>
          <p:nvPr>
            <p:ph idx="1" type="body"/>
          </p:nvPr>
        </p:nvSpPr>
        <p:spPr>
          <a:xfrm>
            <a:off x="2400300" y="1211350"/>
            <a:ext cx="3071400" cy="3393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{'base_form': ['sword', 'Sword'],</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'desc_entries': 2,</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'descriptions': ['The sword is very old, you would assume it had once belonged to a legendary warrior.',</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"The sword's legend is known by everyone, it is famous throughout the land."],</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'ex_room_ids': [],</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'holding_character_ids': [],</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'in_room_ids': [12],</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'is_container': 0.0,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'is_drink': 0.0,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'is_food': 0.0,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'is_gettable': 1.0,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'is_plural': 1.0,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'is_surface': 0.0,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'is_weapon': 1.0,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'is_wearable': 0.0,</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'link_entries': 1,</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'name': 'Legendary swords',</a:t>
            </a:r>
            <a:endParaRPr sz="1000">
              <a:latin typeface="Courier New"/>
              <a:ea typeface="Courier New"/>
              <a:cs typeface="Courier New"/>
              <a:sym typeface="Courier New"/>
            </a:endParaRPr>
          </a:p>
          <a:p>
            <a:pPr indent="0" lvl="0" marL="0" rtl="0" algn="l">
              <a:lnSpc>
                <a:spcPct val="100000"/>
              </a:lnSpc>
              <a:spcBef>
                <a:spcPts val="0"/>
              </a:spcBef>
              <a:spcAft>
                <a:spcPts val="0"/>
              </a:spcAft>
              <a:buClr>
                <a:schemeClr val="dk2"/>
              </a:buClr>
              <a:buSzPts val="1100"/>
              <a:buFont typeface="Arial"/>
              <a:buNone/>
            </a:pPr>
            <a:r>
              <a:rPr lang="en" sz="1000">
                <a:latin typeface="Courier New"/>
                <a:ea typeface="Courier New"/>
                <a:cs typeface="Courier New"/>
                <a:sym typeface="Courier New"/>
              </a:rPr>
              <a:t> 'object_id': 1188}</a:t>
            </a:r>
            <a:endParaRPr sz="1000">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000">
              <a:latin typeface="Courier New"/>
              <a:ea typeface="Courier New"/>
              <a:cs typeface="Courier New"/>
              <a:sym typeface="Courier New"/>
            </a:endParaRPr>
          </a:p>
        </p:txBody>
      </p:sp>
      <p:sp>
        <p:nvSpPr>
          <p:cNvPr id="179" name="Google Shape;179;p24"/>
          <p:cNvSpPr txBox="1"/>
          <p:nvPr>
            <p:ph idx="2" type="body"/>
          </p:nvPr>
        </p:nvSpPr>
        <p:spPr>
          <a:xfrm>
            <a:off x="5650575" y="1211175"/>
            <a:ext cx="3071400" cy="3393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800"/>
              <a:t>‘Objects’ dataset has a myriad of attributes:</a:t>
            </a:r>
            <a:endParaRPr sz="1800"/>
          </a:p>
          <a:p>
            <a:pPr indent="-304800" lvl="1" marL="914400" rtl="0" algn="l">
              <a:spcBef>
                <a:spcPts val="1200"/>
              </a:spcBef>
              <a:spcAft>
                <a:spcPts val="0"/>
              </a:spcAft>
              <a:buSzPts val="1200"/>
              <a:buChar char="○"/>
            </a:pPr>
            <a:r>
              <a:rPr lang="en" sz="1400"/>
              <a:t>mostly </a:t>
            </a:r>
            <a:r>
              <a:rPr lang="en" sz="1400"/>
              <a:t>binary attributes</a:t>
            </a:r>
            <a:endParaRPr sz="1400"/>
          </a:p>
          <a:p>
            <a:pPr indent="-342900" lvl="0" marL="457200" rtl="0" algn="l">
              <a:spcBef>
                <a:spcPts val="1200"/>
              </a:spcBef>
              <a:spcAft>
                <a:spcPts val="0"/>
              </a:spcAft>
              <a:buSzPts val="1800"/>
              <a:buChar char="●"/>
            </a:pPr>
            <a:r>
              <a:rPr lang="en" sz="1800"/>
              <a:t>Used two different engines (Curie+Davinci) to test performance</a:t>
            </a:r>
            <a:endParaRPr sz="1800"/>
          </a:p>
          <a:p>
            <a:pPr indent="-342900" lvl="0" marL="457200" rtl="0" algn="l">
              <a:spcBef>
                <a:spcPts val="1200"/>
              </a:spcBef>
              <a:spcAft>
                <a:spcPts val="1200"/>
              </a:spcAft>
              <a:buSzPts val="1800"/>
              <a:buChar char="●"/>
            </a:pPr>
            <a:r>
              <a:rPr lang="en" sz="1800"/>
              <a:t>Compared natural vs non-natural language during training</a:t>
            </a:r>
            <a:endParaRPr sz="1800"/>
          </a:p>
        </p:txBody>
      </p:sp>
      <p:pic>
        <p:nvPicPr>
          <p:cNvPr id="180" name="Google Shape;180;p24"/>
          <p:cNvPicPr preferRelativeResize="0"/>
          <p:nvPr/>
        </p:nvPicPr>
        <p:blipFill>
          <a:blip r:embed="rId3">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aphicFrame>
        <p:nvGraphicFramePr>
          <p:cNvPr id="185" name="Google Shape;185;p25"/>
          <p:cNvGraphicFramePr/>
          <p:nvPr/>
        </p:nvGraphicFramePr>
        <p:xfrm>
          <a:off x="938650" y="2062250"/>
          <a:ext cx="3000000" cy="3000000"/>
        </p:xfrm>
        <a:graphic>
          <a:graphicData uri="http://schemas.openxmlformats.org/drawingml/2006/table">
            <a:tbl>
              <a:tblPr>
                <a:noFill/>
                <a:tableStyleId>{60FE3B7F-7869-4DD5-AF1A-37454C630CA0}</a:tableStyleId>
              </a:tblPr>
              <a:tblGrid>
                <a:gridCol w="896925"/>
                <a:gridCol w="694300"/>
                <a:gridCol w="782400"/>
                <a:gridCol w="861675"/>
              </a:tblGrid>
              <a:tr h="302200">
                <a:tc gridSpan="4">
                  <a:txBody>
                    <a:bodyPr/>
                    <a:lstStyle/>
                    <a:p>
                      <a:pPr indent="0" lvl="0" marL="0" rtl="0" algn="ctr">
                        <a:spcBef>
                          <a:spcPts val="0"/>
                        </a:spcBef>
                        <a:spcAft>
                          <a:spcPts val="0"/>
                        </a:spcAft>
                        <a:buNone/>
                      </a:pPr>
                      <a:r>
                        <a:rPr b="1" lang="en"/>
                        <a:t>Predicting ‘food’ attribute, in %</a:t>
                      </a:r>
                      <a:endParaRPr b="1"/>
                    </a:p>
                  </a:txBody>
                  <a:tcPr marT="91425" marB="91425" marR="91425" marL="91425">
                    <a:solidFill>
                      <a:schemeClr val="dk1"/>
                    </a:solidFill>
                  </a:tcPr>
                </a:tc>
                <a:tc hMerge="1"/>
                <a:tc hMerge="1"/>
                <a:tc hMerge="1"/>
              </a:tr>
              <a:tr h="381000">
                <a:tc>
                  <a:txBody>
                    <a:bodyPr/>
                    <a:lstStyle/>
                    <a:p>
                      <a:pPr indent="0" lvl="0" marL="0" rtl="0" algn="l">
                        <a:spcBef>
                          <a:spcPts val="0"/>
                        </a:spcBef>
                        <a:spcAft>
                          <a:spcPts val="0"/>
                        </a:spcAft>
                        <a:buNone/>
                      </a:pPr>
                      <a:r>
                        <a:rPr b="1" lang="en" sz="1200"/>
                        <a:t>metric</a:t>
                      </a:r>
                      <a:endParaRPr b="1" sz="1200"/>
                    </a:p>
                  </a:txBody>
                  <a:tcPr marT="91425" marB="91425" marR="91425" marL="91425"/>
                </a:tc>
                <a:tc>
                  <a:txBody>
                    <a:bodyPr/>
                    <a:lstStyle/>
                    <a:p>
                      <a:pPr indent="0" lvl="0" marL="0" rtl="0" algn="l">
                        <a:spcBef>
                          <a:spcPts val="0"/>
                        </a:spcBef>
                        <a:spcAft>
                          <a:spcPts val="0"/>
                        </a:spcAft>
                        <a:buNone/>
                      </a:pPr>
                      <a:r>
                        <a:rPr b="1" lang="en" sz="1200"/>
                        <a:t>Curie</a:t>
                      </a:r>
                      <a:endParaRPr b="1" sz="1200"/>
                    </a:p>
                  </a:txBody>
                  <a:tcPr marT="91425" marB="91425" marR="91425" marL="91425"/>
                </a:tc>
                <a:tc>
                  <a:txBody>
                    <a:bodyPr/>
                    <a:lstStyle/>
                    <a:p>
                      <a:pPr indent="0" lvl="0" marL="0" rtl="0" algn="l">
                        <a:spcBef>
                          <a:spcPts val="0"/>
                        </a:spcBef>
                        <a:spcAft>
                          <a:spcPts val="0"/>
                        </a:spcAft>
                        <a:buNone/>
                      </a:pPr>
                      <a:r>
                        <a:rPr b="1" lang="en" sz="1200"/>
                        <a:t>Davinci</a:t>
                      </a:r>
                      <a:endParaRPr b="1" sz="1200"/>
                    </a:p>
                  </a:txBody>
                  <a:tcPr marT="91425" marB="91425" marR="91425" marL="91425"/>
                </a:tc>
                <a:tc>
                  <a:txBody>
                    <a:bodyPr/>
                    <a:lstStyle/>
                    <a:p>
                      <a:pPr indent="0" lvl="0" marL="0" rtl="0" algn="l">
                        <a:spcBef>
                          <a:spcPts val="0"/>
                        </a:spcBef>
                        <a:spcAft>
                          <a:spcPts val="0"/>
                        </a:spcAft>
                        <a:buNone/>
                      </a:pPr>
                      <a:r>
                        <a:rPr b="1" lang="en" sz="1200"/>
                        <a:t>Baseline</a:t>
                      </a:r>
                      <a:endParaRPr b="1" sz="1200"/>
                    </a:p>
                  </a:txBody>
                  <a:tcPr marT="91425" marB="91425" marR="91425" marL="91425"/>
                </a:tc>
              </a:tr>
              <a:tr h="381000">
                <a:tc>
                  <a:txBody>
                    <a:bodyPr/>
                    <a:lstStyle/>
                    <a:p>
                      <a:pPr indent="0" lvl="0" marL="0" rtl="0" algn="l">
                        <a:spcBef>
                          <a:spcPts val="0"/>
                        </a:spcBef>
                        <a:spcAft>
                          <a:spcPts val="0"/>
                        </a:spcAft>
                        <a:buNone/>
                      </a:pPr>
                      <a:r>
                        <a:rPr b="1" lang="en" sz="1200"/>
                        <a:t>precision</a:t>
                      </a:r>
                      <a:endParaRPr b="1" sz="1200"/>
                    </a:p>
                  </a:txBody>
                  <a:tcPr marT="91425" marB="91425" marR="91425" marL="91425"/>
                </a:tc>
                <a:tc>
                  <a:txBody>
                    <a:bodyPr/>
                    <a:lstStyle/>
                    <a:p>
                      <a:pPr indent="0" lvl="0" marL="0" rtl="0" algn="ctr">
                        <a:spcBef>
                          <a:spcPts val="0"/>
                        </a:spcBef>
                        <a:spcAft>
                          <a:spcPts val="0"/>
                        </a:spcAft>
                        <a:buNone/>
                      </a:pPr>
                      <a:r>
                        <a:rPr lang="en" sz="1200"/>
                        <a:t>3.25</a:t>
                      </a:r>
                      <a:endParaRPr sz="1200"/>
                    </a:p>
                  </a:txBody>
                  <a:tcPr marT="91425" marB="91425" marR="91425" marL="91425"/>
                </a:tc>
                <a:tc>
                  <a:txBody>
                    <a:bodyPr/>
                    <a:lstStyle/>
                    <a:p>
                      <a:pPr indent="0" lvl="0" marL="0" rtl="0" algn="ctr">
                        <a:spcBef>
                          <a:spcPts val="0"/>
                        </a:spcBef>
                        <a:spcAft>
                          <a:spcPts val="0"/>
                        </a:spcAft>
                        <a:buNone/>
                      </a:pPr>
                      <a:r>
                        <a:rPr lang="en" sz="1200"/>
                        <a:t>2.63</a:t>
                      </a:r>
                      <a:endParaRPr sz="1200"/>
                    </a:p>
                  </a:txBody>
                  <a:tcPr marT="91425" marB="91425" marR="91425" marL="91425"/>
                </a:tc>
                <a:tc>
                  <a:txBody>
                    <a:bodyPr/>
                    <a:lstStyle/>
                    <a:p>
                      <a:pPr indent="0" lvl="0" marL="0" rtl="0" algn="ctr">
                        <a:spcBef>
                          <a:spcPts val="0"/>
                        </a:spcBef>
                        <a:spcAft>
                          <a:spcPts val="0"/>
                        </a:spcAft>
                        <a:buNone/>
                      </a:pPr>
                      <a:r>
                        <a:rPr lang="en" sz="1200"/>
                        <a:t>0.0</a:t>
                      </a:r>
                      <a:endParaRPr sz="1200"/>
                    </a:p>
                  </a:txBody>
                  <a:tcPr marT="91425" marB="91425" marR="91425" marL="91425"/>
                </a:tc>
              </a:tr>
              <a:tr h="381000">
                <a:tc>
                  <a:txBody>
                    <a:bodyPr/>
                    <a:lstStyle/>
                    <a:p>
                      <a:pPr indent="0" lvl="0" marL="0" rtl="0" algn="l">
                        <a:spcBef>
                          <a:spcPts val="0"/>
                        </a:spcBef>
                        <a:spcAft>
                          <a:spcPts val="0"/>
                        </a:spcAft>
                        <a:buNone/>
                      </a:pPr>
                      <a:r>
                        <a:rPr b="1" lang="en" sz="1200"/>
                        <a:t>recall</a:t>
                      </a:r>
                      <a:endParaRPr b="1" sz="1200"/>
                    </a:p>
                  </a:txBody>
                  <a:tcPr marT="91425" marB="91425" marR="91425" marL="91425"/>
                </a:tc>
                <a:tc>
                  <a:txBody>
                    <a:bodyPr/>
                    <a:lstStyle/>
                    <a:p>
                      <a:pPr indent="0" lvl="0" marL="0" rtl="0" algn="ctr">
                        <a:spcBef>
                          <a:spcPts val="0"/>
                        </a:spcBef>
                        <a:spcAft>
                          <a:spcPts val="0"/>
                        </a:spcAft>
                        <a:buNone/>
                      </a:pPr>
                      <a:r>
                        <a:rPr lang="en" sz="1200"/>
                        <a:t>80</a:t>
                      </a:r>
                      <a:endParaRPr sz="1200"/>
                    </a:p>
                  </a:txBody>
                  <a:tcPr marT="91425" marB="91425" marR="91425" marL="91425"/>
                </a:tc>
                <a:tc>
                  <a:txBody>
                    <a:bodyPr/>
                    <a:lstStyle/>
                    <a:p>
                      <a:pPr indent="0" lvl="0" marL="0" rtl="0" algn="ctr">
                        <a:spcBef>
                          <a:spcPts val="0"/>
                        </a:spcBef>
                        <a:spcAft>
                          <a:spcPts val="0"/>
                        </a:spcAft>
                        <a:buNone/>
                      </a:pPr>
                      <a:r>
                        <a:rPr lang="en" sz="1200"/>
                        <a:t>80</a:t>
                      </a:r>
                      <a:endParaRPr sz="1200"/>
                    </a:p>
                  </a:txBody>
                  <a:tcPr marT="91425" marB="91425" marR="91425" marL="91425"/>
                </a:tc>
                <a:tc>
                  <a:txBody>
                    <a:bodyPr/>
                    <a:lstStyle/>
                    <a:p>
                      <a:pPr indent="0" lvl="0" marL="0" rtl="0" algn="ctr">
                        <a:spcBef>
                          <a:spcPts val="0"/>
                        </a:spcBef>
                        <a:spcAft>
                          <a:spcPts val="0"/>
                        </a:spcAft>
                        <a:buNone/>
                      </a:pPr>
                      <a:r>
                        <a:rPr lang="en" sz="1200"/>
                        <a:t>N/A</a:t>
                      </a:r>
                      <a:endParaRPr sz="1200"/>
                    </a:p>
                  </a:txBody>
                  <a:tcPr marT="91425" marB="91425" marR="91425" marL="91425"/>
                </a:tc>
              </a:tr>
              <a:tr h="381000">
                <a:tc>
                  <a:txBody>
                    <a:bodyPr/>
                    <a:lstStyle/>
                    <a:p>
                      <a:pPr indent="0" lvl="0" marL="0" rtl="0" algn="l">
                        <a:spcBef>
                          <a:spcPts val="0"/>
                        </a:spcBef>
                        <a:spcAft>
                          <a:spcPts val="0"/>
                        </a:spcAft>
                        <a:buNone/>
                      </a:pPr>
                      <a:r>
                        <a:rPr b="1" lang="en" sz="1200"/>
                        <a:t>a</a:t>
                      </a:r>
                      <a:r>
                        <a:rPr b="1" lang="en" sz="1200"/>
                        <a:t>ccuracy </a:t>
                      </a:r>
                      <a:endParaRPr b="1" sz="1200"/>
                    </a:p>
                  </a:txBody>
                  <a:tcPr marT="91425" marB="91425" marR="91425" marL="91425"/>
                </a:tc>
                <a:tc>
                  <a:txBody>
                    <a:bodyPr/>
                    <a:lstStyle/>
                    <a:p>
                      <a:pPr indent="0" lvl="0" marL="0" rtl="0" algn="ctr">
                        <a:spcBef>
                          <a:spcPts val="0"/>
                        </a:spcBef>
                        <a:spcAft>
                          <a:spcPts val="0"/>
                        </a:spcAft>
                        <a:buNone/>
                      </a:pPr>
                      <a:r>
                        <a:rPr lang="en" sz="1200"/>
                        <a:t>48.28</a:t>
                      </a:r>
                      <a:endParaRPr sz="1200"/>
                    </a:p>
                  </a:txBody>
                  <a:tcPr marT="91425" marB="91425" marR="91425" marL="91425"/>
                </a:tc>
                <a:tc>
                  <a:txBody>
                    <a:bodyPr/>
                    <a:lstStyle/>
                    <a:p>
                      <a:pPr indent="0" lvl="0" marL="0" rtl="0" algn="ctr">
                        <a:spcBef>
                          <a:spcPts val="0"/>
                        </a:spcBef>
                        <a:spcAft>
                          <a:spcPts val="0"/>
                        </a:spcAft>
                        <a:buNone/>
                      </a:pPr>
                      <a:r>
                        <a:rPr lang="en" sz="1200"/>
                        <a:t>26.96</a:t>
                      </a:r>
                      <a:endParaRPr sz="1200"/>
                    </a:p>
                  </a:txBody>
                  <a:tcPr marT="91425" marB="91425" marR="91425" marL="91425"/>
                </a:tc>
                <a:tc>
                  <a:txBody>
                    <a:bodyPr/>
                    <a:lstStyle/>
                    <a:p>
                      <a:pPr indent="0" lvl="0" marL="0" rtl="0" algn="ctr">
                        <a:spcBef>
                          <a:spcPts val="0"/>
                        </a:spcBef>
                        <a:spcAft>
                          <a:spcPts val="0"/>
                        </a:spcAft>
                        <a:buNone/>
                      </a:pPr>
                      <a:r>
                        <a:rPr lang="en" sz="1200"/>
                        <a:t>41.6</a:t>
                      </a:r>
                      <a:endParaRPr sz="1200"/>
                    </a:p>
                  </a:txBody>
                  <a:tcPr marT="91425" marB="91425" marR="91425" marL="91425"/>
                </a:tc>
              </a:tr>
            </a:tbl>
          </a:graphicData>
        </a:graphic>
      </p:graphicFrame>
      <p:graphicFrame>
        <p:nvGraphicFramePr>
          <p:cNvPr id="186" name="Google Shape;186;p25"/>
          <p:cNvGraphicFramePr/>
          <p:nvPr/>
        </p:nvGraphicFramePr>
        <p:xfrm>
          <a:off x="4817025" y="2062250"/>
          <a:ext cx="3000000" cy="3000000"/>
        </p:xfrm>
        <a:graphic>
          <a:graphicData uri="http://schemas.openxmlformats.org/drawingml/2006/table">
            <a:tbl>
              <a:tblPr>
                <a:noFill/>
                <a:tableStyleId>{60FE3B7F-7869-4DD5-AF1A-37454C630CA0}</a:tableStyleId>
              </a:tblPr>
              <a:tblGrid>
                <a:gridCol w="880075"/>
                <a:gridCol w="694025"/>
                <a:gridCol w="1049475"/>
                <a:gridCol w="814350"/>
              </a:tblGrid>
              <a:tr h="396200">
                <a:tc gridSpan="4">
                  <a:txBody>
                    <a:bodyPr/>
                    <a:lstStyle/>
                    <a:p>
                      <a:pPr indent="0" lvl="0" marL="0" rtl="0" algn="ctr">
                        <a:spcBef>
                          <a:spcPts val="0"/>
                        </a:spcBef>
                        <a:spcAft>
                          <a:spcPts val="0"/>
                        </a:spcAft>
                        <a:buNone/>
                      </a:pPr>
                      <a:r>
                        <a:rPr b="1" lang="en"/>
                        <a:t>Predicting ‘weapon’ attribute, in %</a:t>
                      </a:r>
                      <a:endParaRPr b="1"/>
                    </a:p>
                  </a:txBody>
                  <a:tcPr marT="91425" marB="91425" marR="91425" marL="91425">
                    <a:solidFill>
                      <a:schemeClr val="dk1"/>
                    </a:solidFill>
                  </a:tcPr>
                </a:tc>
                <a:tc hMerge="1"/>
                <a:tc hMerge="1"/>
                <a:tc hMerge="1"/>
              </a:tr>
              <a:tr h="381000">
                <a:tc>
                  <a:txBody>
                    <a:bodyPr/>
                    <a:lstStyle/>
                    <a:p>
                      <a:pPr indent="0" lvl="0" marL="0" rtl="0" algn="l">
                        <a:spcBef>
                          <a:spcPts val="0"/>
                        </a:spcBef>
                        <a:spcAft>
                          <a:spcPts val="0"/>
                        </a:spcAft>
                        <a:buNone/>
                      </a:pPr>
                      <a:r>
                        <a:rPr b="1" lang="en" sz="1200"/>
                        <a:t>metric</a:t>
                      </a:r>
                      <a:endParaRPr b="1" sz="1200"/>
                    </a:p>
                  </a:txBody>
                  <a:tcPr marT="91425" marB="91425" marR="91425" marL="91425"/>
                </a:tc>
                <a:tc>
                  <a:txBody>
                    <a:bodyPr/>
                    <a:lstStyle/>
                    <a:p>
                      <a:pPr indent="0" lvl="0" marL="0" rtl="0" algn="l">
                        <a:spcBef>
                          <a:spcPts val="0"/>
                        </a:spcBef>
                        <a:spcAft>
                          <a:spcPts val="0"/>
                        </a:spcAft>
                        <a:buNone/>
                      </a:pPr>
                      <a:r>
                        <a:rPr b="1" lang="en" sz="1200"/>
                        <a:t>natural</a:t>
                      </a:r>
                      <a:endParaRPr b="1" sz="1200"/>
                    </a:p>
                  </a:txBody>
                  <a:tcPr marT="91425" marB="91425" marR="91425" marL="91425"/>
                </a:tc>
                <a:tc>
                  <a:txBody>
                    <a:bodyPr/>
                    <a:lstStyle/>
                    <a:p>
                      <a:pPr indent="0" lvl="0" marL="0" rtl="0" algn="l">
                        <a:spcBef>
                          <a:spcPts val="0"/>
                        </a:spcBef>
                        <a:spcAft>
                          <a:spcPts val="0"/>
                        </a:spcAft>
                        <a:buNone/>
                      </a:pPr>
                      <a:r>
                        <a:rPr b="1" lang="en" sz="1200"/>
                        <a:t>non-natural</a:t>
                      </a:r>
                      <a:endParaRPr b="1" sz="1200"/>
                    </a:p>
                  </a:txBody>
                  <a:tcPr marT="91425" marB="91425" marR="91425" marL="91425"/>
                </a:tc>
                <a:tc>
                  <a:txBody>
                    <a:bodyPr/>
                    <a:lstStyle/>
                    <a:p>
                      <a:pPr indent="0" lvl="0" marL="0" rtl="0" algn="l">
                        <a:spcBef>
                          <a:spcPts val="0"/>
                        </a:spcBef>
                        <a:spcAft>
                          <a:spcPts val="0"/>
                        </a:spcAft>
                        <a:buNone/>
                      </a:pPr>
                      <a:r>
                        <a:rPr b="1" lang="en" sz="1200"/>
                        <a:t>baseline</a:t>
                      </a:r>
                      <a:endParaRPr b="1" sz="1200"/>
                    </a:p>
                  </a:txBody>
                  <a:tcPr marT="91425" marB="91425" marR="91425" marL="91425"/>
                </a:tc>
              </a:tr>
              <a:tr h="381000">
                <a:tc>
                  <a:txBody>
                    <a:bodyPr/>
                    <a:lstStyle/>
                    <a:p>
                      <a:pPr indent="0" lvl="0" marL="0" rtl="0" algn="l">
                        <a:spcBef>
                          <a:spcPts val="0"/>
                        </a:spcBef>
                        <a:spcAft>
                          <a:spcPts val="0"/>
                        </a:spcAft>
                        <a:buNone/>
                      </a:pPr>
                      <a:r>
                        <a:rPr b="1" lang="en" sz="1200"/>
                        <a:t>precision</a:t>
                      </a:r>
                      <a:endParaRPr b="1" sz="1200"/>
                    </a:p>
                  </a:txBody>
                  <a:tcPr marT="91425" marB="91425" marR="91425" marL="91425"/>
                </a:tc>
                <a:tc>
                  <a:txBody>
                    <a:bodyPr/>
                    <a:lstStyle/>
                    <a:p>
                      <a:pPr indent="0" lvl="0" marL="0" rtl="0" algn="ctr">
                        <a:spcBef>
                          <a:spcPts val="0"/>
                        </a:spcBef>
                        <a:spcAft>
                          <a:spcPts val="0"/>
                        </a:spcAft>
                        <a:buNone/>
                      </a:pPr>
                      <a:r>
                        <a:rPr lang="en" sz="1200"/>
                        <a:t>3.25</a:t>
                      </a:r>
                      <a:endParaRPr sz="1200"/>
                    </a:p>
                  </a:txBody>
                  <a:tcPr marT="91425" marB="91425" marR="91425" marL="91425"/>
                </a:tc>
                <a:tc>
                  <a:txBody>
                    <a:bodyPr/>
                    <a:lstStyle/>
                    <a:p>
                      <a:pPr indent="0" lvl="0" marL="0" rtl="0" algn="ctr">
                        <a:spcBef>
                          <a:spcPts val="0"/>
                        </a:spcBef>
                        <a:spcAft>
                          <a:spcPts val="0"/>
                        </a:spcAft>
                        <a:buNone/>
                      </a:pPr>
                      <a:r>
                        <a:rPr lang="en" sz="1200"/>
                        <a:t>2.63</a:t>
                      </a:r>
                      <a:endParaRPr sz="1200"/>
                    </a:p>
                  </a:txBody>
                  <a:tcPr marT="91425" marB="91425" marR="91425" marL="91425"/>
                </a:tc>
                <a:tc>
                  <a:txBody>
                    <a:bodyPr/>
                    <a:lstStyle/>
                    <a:p>
                      <a:pPr indent="0" lvl="0" marL="0" rtl="0" algn="ctr">
                        <a:spcBef>
                          <a:spcPts val="0"/>
                        </a:spcBef>
                        <a:spcAft>
                          <a:spcPts val="0"/>
                        </a:spcAft>
                        <a:buNone/>
                      </a:pPr>
                      <a:r>
                        <a:rPr lang="en" sz="1200"/>
                        <a:t>0.0</a:t>
                      </a:r>
                      <a:endParaRPr sz="1200"/>
                    </a:p>
                  </a:txBody>
                  <a:tcPr marT="91425" marB="91425" marR="91425" marL="91425"/>
                </a:tc>
              </a:tr>
              <a:tr h="381000">
                <a:tc>
                  <a:txBody>
                    <a:bodyPr/>
                    <a:lstStyle/>
                    <a:p>
                      <a:pPr indent="0" lvl="0" marL="0" rtl="0" algn="l">
                        <a:spcBef>
                          <a:spcPts val="0"/>
                        </a:spcBef>
                        <a:spcAft>
                          <a:spcPts val="0"/>
                        </a:spcAft>
                        <a:buNone/>
                      </a:pPr>
                      <a:r>
                        <a:rPr b="1" lang="en" sz="1200"/>
                        <a:t>recall</a:t>
                      </a:r>
                      <a:endParaRPr b="1" sz="1200"/>
                    </a:p>
                  </a:txBody>
                  <a:tcPr marT="91425" marB="91425" marR="91425" marL="91425"/>
                </a:tc>
                <a:tc>
                  <a:txBody>
                    <a:bodyPr/>
                    <a:lstStyle/>
                    <a:p>
                      <a:pPr indent="0" lvl="0" marL="0" rtl="0" algn="ctr">
                        <a:spcBef>
                          <a:spcPts val="0"/>
                        </a:spcBef>
                        <a:spcAft>
                          <a:spcPts val="0"/>
                        </a:spcAft>
                        <a:buNone/>
                      </a:pPr>
                      <a:r>
                        <a:rPr lang="en" sz="1200"/>
                        <a:t>80</a:t>
                      </a:r>
                      <a:endParaRPr sz="1200"/>
                    </a:p>
                  </a:txBody>
                  <a:tcPr marT="91425" marB="91425" marR="91425" marL="91425"/>
                </a:tc>
                <a:tc>
                  <a:txBody>
                    <a:bodyPr/>
                    <a:lstStyle/>
                    <a:p>
                      <a:pPr indent="0" lvl="0" marL="0" rtl="0" algn="ctr">
                        <a:spcBef>
                          <a:spcPts val="0"/>
                        </a:spcBef>
                        <a:spcAft>
                          <a:spcPts val="0"/>
                        </a:spcAft>
                        <a:buNone/>
                      </a:pPr>
                      <a:r>
                        <a:rPr lang="en" sz="1200"/>
                        <a:t>80</a:t>
                      </a:r>
                      <a:endParaRPr sz="1200"/>
                    </a:p>
                  </a:txBody>
                  <a:tcPr marT="91425" marB="91425" marR="91425" marL="91425"/>
                </a:tc>
                <a:tc>
                  <a:txBody>
                    <a:bodyPr/>
                    <a:lstStyle/>
                    <a:p>
                      <a:pPr indent="0" lvl="0" marL="0" rtl="0" algn="ctr">
                        <a:spcBef>
                          <a:spcPts val="0"/>
                        </a:spcBef>
                        <a:spcAft>
                          <a:spcPts val="0"/>
                        </a:spcAft>
                        <a:buNone/>
                      </a:pPr>
                      <a:r>
                        <a:rPr lang="en" sz="1200"/>
                        <a:t>N/A</a:t>
                      </a:r>
                      <a:endParaRPr sz="1200"/>
                    </a:p>
                  </a:txBody>
                  <a:tcPr marT="91425" marB="91425" marR="91425" marL="91425"/>
                </a:tc>
              </a:tr>
              <a:tr h="381000">
                <a:tc>
                  <a:txBody>
                    <a:bodyPr/>
                    <a:lstStyle/>
                    <a:p>
                      <a:pPr indent="0" lvl="0" marL="0" rtl="0" algn="l">
                        <a:spcBef>
                          <a:spcPts val="0"/>
                        </a:spcBef>
                        <a:spcAft>
                          <a:spcPts val="0"/>
                        </a:spcAft>
                        <a:buNone/>
                      </a:pPr>
                      <a:r>
                        <a:rPr b="1" lang="en" sz="1200"/>
                        <a:t>accuracy </a:t>
                      </a:r>
                      <a:endParaRPr b="1" sz="1200"/>
                    </a:p>
                  </a:txBody>
                  <a:tcPr marT="91425" marB="91425" marR="91425" marL="91425"/>
                </a:tc>
                <a:tc>
                  <a:txBody>
                    <a:bodyPr/>
                    <a:lstStyle/>
                    <a:p>
                      <a:pPr indent="0" lvl="0" marL="0" rtl="0" algn="ctr">
                        <a:spcBef>
                          <a:spcPts val="0"/>
                        </a:spcBef>
                        <a:spcAft>
                          <a:spcPts val="0"/>
                        </a:spcAft>
                        <a:buNone/>
                      </a:pPr>
                      <a:r>
                        <a:rPr lang="en" sz="1200"/>
                        <a:t>48.28</a:t>
                      </a:r>
                      <a:endParaRPr sz="1200"/>
                    </a:p>
                  </a:txBody>
                  <a:tcPr marT="91425" marB="91425" marR="91425" marL="91425"/>
                </a:tc>
                <a:tc>
                  <a:txBody>
                    <a:bodyPr/>
                    <a:lstStyle/>
                    <a:p>
                      <a:pPr indent="0" lvl="0" marL="0" rtl="0" algn="ctr">
                        <a:spcBef>
                          <a:spcPts val="0"/>
                        </a:spcBef>
                        <a:spcAft>
                          <a:spcPts val="0"/>
                        </a:spcAft>
                        <a:buNone/>
                      </a:pPr>
                      <a:r>
                        <a:rPr lang="en" sz="1200"/>
                        <a:t>26.96</a:t>
                      </a:r>
                      <a:endParaRPr sz="1200"/>
                    </a:p>
                  </a:txBody>
                  <a:tcPr marT="91425" marB="91425" marR="91425" marL="91425"/>
                </a:tc>
                <a:tc>
                  <a:txBody>
                    <a:bodyPr/>
                    <a:lstStyle/>
                    <a:p>
                      <a:pPr indent="0" lvl="0" marL="0" rtl="0" algn="ctr">
                        <a:spcBef>
                          <a:spcPts val="0"/>
                        </a:spcBef>
                        <a:spcAft>
                          <a:spcPts val="0"/>
                        </a:spcAft>
                        <a:buNone/>
                      </a:pPr>
                      <a:r>
                        <a:rPr lang="en" sz="1200"/>
                        <a:t>94.83</a:t>
                      </a:r>
                      <a:endParaRPr sz="1200"/>
                    </a:p>
                  </a:txBody>
                  <a:tcPr marT="91425" marB="91425" marR="91425" marL="91425"/>
                </a:tc>
              </a:tr>
            </a:tbl>
          </a:graphicData>
        </a:graphic>
      </p:graphicFrame>
      <p:sp>
        <p:nvSpPr>
          <p:cNvPr id="187" name="Google Shape;187;p25"/>
          <p:cNvSpPr txBox="1"/>
          <p:nvPr>
            <p:ph type="title"/>
          </p:nvPr>
        </p:nvSpPr>
        <p:spPr>
          <a:xfrm>
            <a:off x="414150" y="564975"/>
            <a:ext cx="83157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look at the results</a:t>
            </a:r>
            <a:endParaRPr/>
          </a:p>
        </p:txBody>
      </p:sp>
      <p:sp>
        <p:nvSpPr>
          <p:cNvPr id="188" name="Google Shape;188;p25"/>
          <p:cNvSpPr txBox="1"/>
          <p:nvPr>
            <p:ph idx="4294967295" type="body"/>
          </p:nvPr>
        </p:nvSpPr>
        <p:spPr>
          <a:xfrm>
            <a:off x="938650" y="1235400"/>
            <a:ext cx="3235200" cy="67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600"/>
              <a:t>Question:</a:t>
            </a:r>
            <a:r>
              <a:rPr lang="en" sz="1600"/>
              <a:t> Does Davinci or Curie predict object attributes better?</a:t>
            </a:r>
            <a:endParaRPr sz="1600"/>
          </a:p>
        </p:txBody>
      </p:sp>
      <p:sp>
        <p:nvSpPr>
          <p:cNvPr id="189" name="Google Shape;189;p25"/>
          <p:cNvSpPr txBox="1"/>
          <p:nvPr>
            <p:ph idx="4294967295" type="body"/>
          </p:nvPr>
        </p:nvSpPr>
        <p:spPr>
          <a:xfrm>
            <a:off x="4817013" y="1235400"/>
            <a:ext cx="3235200" cy="67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600"/>
              <a:t>Question:</a:t>
            </a:r>
            <a:r>
              <a:rPr lang="en" sz="1600"/>
              <a:t> How important is it that the </a:t>
            </a:r>
            <a:r>
              <a:rPr lang="en" sz="1600"/>
              <a:t>prompt</a:t>
            </a:r>
            <a:r>
              <a:rPr lang="en" sz="1600"/>
              <a:t> is in natural language?</a:t>
            </a:r>
            <a:endParaRPr sz="1600"/>
          </a:p>
        </p:txBody>
      </p:sp>
      <p:sp>
        <p:nvSpPr>
          <p:cNvPr id="190" name="Google Shape;190;p25"/>
          <p:cNvSpPr txBox="1"/>
          <p:nvPr>
            <p:ph idx="4294967295" type="body"/>
          </p:nvPr>
        </p:nvSpPr>
        <p:spPr>
          <a:xfrm>
            <a:off x="938688" y="3982450"/>
            <a:ext cx="3235200" cy="67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600"/>
              <a:t>Answer</a:t>
            </a:r>
            <a:r>
              <a:rPr b="1" lang="en" sz="1600"/>
              <a:t>:</a:t>
            </a:r>
            <a:r>
              <a:rPr lang="en" sz="1600"/>
              <a:t> cost-to-value is better for Curie overall</a:t>
            </a:r>
            <a:endParaRPr sz="1600"/>
          </a:p>
        </p:txBody>
      </p:sp>
      <p:sp>
        <p:nvSpPr>
          <p:cNvPr id="191" name="Google Shape;191;p25"/>
          <p:cNvSpPr txBox="1"/>
          <p:nvPr>
            <p:ph idx="4294967295" type="body"/>
          </p:nvPr>
        </p:nvSpPr>
        <p:spPr>
          <a:xfrm>
            <a:off x="4817000" y="3982450"/>
            <a:ext cx="3235200" cy="677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600"/>
              <a:t>Answer:</a:t>
            </a:r>
            <a:r>
              <a:rPr lang="en" sz="1600"/>
              <a:t> much better </a:t>
            </a:r>
            <a:r>
              <a:rPr lang="en" sz="1600"/>
              <a:t>performance</a:t>
            </a:r>
            <a:r>
              <a:rPr lang="en" sz="1600"/>
              <a:t> w/ natural language</a:t>
            </a:r>
            <a:endParaRPr sz="1600"/>
          </a:p>
        </p:txBody>
      </p:sp>
      <p:pic>
        <p:nvPicPr>
          <p:cNvPr id="192" name="Google Shape;192;p25"/>
          <p:cNvPicPr preferRelativeResize="0"/>
          <p:nvPr/>
        </p:nvPicPr>
        <p:blipFill>
          <a:blip r:embed="rId3">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6"/>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 and Future work</a:t>
            </a:r>
            <a:endParaRPr/>
          </a:p>
        </p:txBody>
      </p:sp>
      <p:sp>
        <p:nvSpPr>
          <p:cNvPr id="198" name="Google Shape;198;p2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30200" lvl="0" marL="457200" rtl="0" algn="l">
              <a:spcBef>
                <a:spcPts val="0"/>
              </a:spcBef>
              <a:spcAft>
                <a:spcPts val="0"/>
              </a:spcAft>
              <a:buSzPts val="1600"/>
              <a:buAutoNum type="arabicPeriod"/>
            </a:pPr>
            <a:r>
              <a:rPr lang="en" sz="1600"/>
              <a:t>Fine-tuning is a powerful tool that allows less-powerful models (Curie) to be as effective as any (Davinci)  </a:t>
            </a:r>
            <a:endParaRPr sz="1600"/>
          </a:p>
          <a:p>
            <a:pPr indent="-330200" lvl="0" marL="457200" rtl="0" algn="l">
              <a:spcBef>
                <a:spcPts val="1600"/>
              </a:spcBef>
              <a:spcAft>
                <a:spcPts val="0"/>
              </a:spcAft>
              <a:buSzPts val="1600"/>
              <a:buAutoNum type="arabicPeriod"/>
            </a:pPr>
            <a:r>
              <a:rPr lang="en" sz="1600"/>
              <a:t>Few-shot learning performs well in case of small trainingset -&gt; need to be careful about class imbalance!</a:t>
            </a:r>
            <a:endParaRPr sz="1600"/>
          </a:p>
          <a:p>
            <a:pPr indent="-330200" lvl="0" marL="457200" rtl="0" algn="l">
              <a:spcBef>
                <a:spcPts val="1600"/>
              </a:spcBef>
              <a:spcAft>
                <a:spcPts val="0"/>
              </a:spcAft>
              <a:buSzPts val="1600"/>
              <a:buAutoNum type="arabicPeriod"/>
            </a:pPr>
            <a:r>
              <a:rPr lang="en" sz="1600"/>
              <a:t>GPT-3 performs best with natural language</a:t>
            </a:r>
            <a:endParaRPr sz="1600"/>
          </a:p>
          <a:p>
            <a:pPr indent="-330200" lvl="0" marL="457200" rtl="0" algn="l">
              <a:spcBef>
                <a:spcPts val="1600"/>
              </a:spcBef>
              <a:spcAft>
                <a:spcPts val="1600"/>
              </a:spcAft>
              <a:buSzPts val="1600"/>
              <a:buAutoNum type="arabicPeriod"/>
            </a:pPr>
            <a:r>
              <a:rPr lang="en" sz="1600"/>
              <a:t>Future work: analyse performance using more metrics</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27"/>
          <p:cNvPicPr preferRelativeResize="0"/>
          <p:nvPr/>
        </p:nvPicPr>
        <p:blipFill>
          <a:blip r:embed="rId3">
            <a:alphaModFix/>
          </a:blip>
          <a:stretch>
            <a:fillRect/>
          </a:stretch>
        </p:blipFill>
        <p:spPr>
          <a:xfrm>
            <a:off x="1710025" y="1557250"/>
            <a:ext cx="1781117" cy="2676250"/>
          </a:xfrm>
          <a:prstGeom prst="rect">
            <a:avLst/>
          </a:prstGeom>
          <a:noFill/>
          <a:ln>
            <a:noFill/>
          </a:ln>
        </p:spPr>
      </p:pic>
      <p:pic>
        <p:nvPicPr>
          <p:cNvPr id="204" name="Google Shape;204;p27"/>
          <p:cNvPicPr preferRelativeResize="0"/>
          <p:nvPr/>
        </p:nvPicPr>
        <p:blipFill>
          <a:blip r:embed="rId4">
            <a:alphaModFix/>
          </a:blip>
          <a:stretch>
            <a:fillRect/>
          </a:stretch>
        </p:blipFill>
        <p:spPr>
          <a:xfrm>
            <a:off x="5346774" y="1781175"/>
            <a:ext cx="2228400" cy="2228400"/>
          </a:xfrm>
          <a:prstGeom prst="rect">
            <a:avLst/>
          </a:prstGeom>
          <a:noFill/>
          <a:ln>
            <a:noFill/>
          </a:ln>
        </p:spPr>
      </p:pic>
      <p:sp>
        <p:nvSpPr>
          <p:cNvPr id="205" name="Google Shape;205;p27"/>
          <p:cNvSpPr txBox="1"/>
          <p:nvPr>
            <p:ph type="title"/>
          </p:nvPr>
        </p:nvSpPr>
        <p:spPr>
          <a:xfrm>
            <a:off x="835050" y="434825"/>
            <a:ext cx="7473900" cy="222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Special thanks to my advisors, </a:t>
            </a:r>
            <a:r>
              <a:rPr lang="en" sz="2400"/>
              <a:t>without whom this work would not have been possible:</a:t>
            </a:r>
            <a:endParaRPr sz="2400"/>
          </a:p>
        </p:txBody>
      </p:sp>
      <p:sp>
        <p:nvSpPr>
          <p:cNvPr id="206" name="Google Shape;206;p27"/>
          <p:cNvSpPr txBox="1"/>
          <p:nvPr/>
        </p:nvSpPr>
        <p:spPr>
          <a:xfrm>
            <a:off x="1014625" y="4233500"/>
            <a:ext cx="317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Professor Chris Callison-Burch</a:t>
            </a:r>
            <a:endParaRPr>
              <a:solidFill>
                <a:schemeClr val="lt1"/>
              </a:solidFill>
              <a:latin typeface="Lato"/>
              <a:ea typeface="Lato"/>
              <a:cs typeface="Lato"/>
              <a:sym typeface="Lato"/>
            </a:endParaRPr>
          </a:p>
        </p:txBody>
      </p:sp>
      <p:sp>
        <p:nvSpPr>
          <p:cNvPr id="207" name="Google Shape;207;p27"/>
          <p:cNvSpPr txBox="1"/>
          <p:nvPr/>
        </p:nvSpPr>
        <p:spPr>
          <a:xfrm>
            <a:off x="4875025" y="4233500"/>
            <a:ext cx="317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Lara Martin, PhD</a:t>
            </a:r>
            <a:endParaRPr>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8"/>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4"/>
          <p:cNvSpPr txBox="1"/>
          <p:nvPr>
            <p:ph type="title"/>
          </p:nvPr>
        </p:nvSpPr>
        <p:spPr>
          <a:xfrm>
            <a:off x="334775" y="583700"/>
            <a:ext cx="2114100" cy="397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What is a text-</a:t>
            </a:r>
            <a:endParaRPr/>
          </a:p>
          <a:p>
            <a:pPr indent="0" lvl="0" marL="0" rtl="0" algn="r">
              <a:spcBef>
                <a:spcPts val="0"/>
              </a:spcBef>
              <a:spcAft>
                <a:spcPts val="0"/>
              </a:spcAft>
              <a:buNone/>
            </a:pPr>
            <a:r>
              <a:rPr lang="en"/>
              <a:t>based</a:t>
            </a:r>
            <a:endParaRPr/>
          </a:p>
          <a:p>
            <a:pPr indent="0" lvl="0" marL="0" rtl="0" algn="r">
              <a:spcBef>
                <a:spcPts val="0"/>
              </a:spcBef>
              <a:spcAft>
                <a:spcPts val="0"/>
              </a:spcAft>
              <a:buNone/>
            </a:pPr>
            <a:r>
              <a:rPr lang="en"/>
              <a:t>adventure game?</a:t>
            </a:r>
            <a:endParaRPr/>
          </a:p>
        </p:txBody>
      </p:sp>
      <p:pic>
        <p:nvPicPr>
          <p:cNvPr id="81" name="Google Shape;81;p14"/>
          <p:cNvPicPr preferRelativeResize="0"/>
          <p:nvPr/>
        </p:nvPicPr>
        <p:blipFill>
          <a:blip r:embed="rId3">
            <a:alphaModFix/>
          </a:blip>
          <a:stretch>
            <a:fillRect/>
          </a:stretch>
        </p:blipFill>
        <p:spPr>
          <a:xfrm>
            <a:off x="2448816" y="583700"/>
            <a:ext cx="6350610" cy="3976100"/>
          </a:xfrm>
          <a:prstGeom prst="rect">
            <a:avLst/>
          </a:prstGeom>
          <a:noFill/>
          <a:ln>
            <a:noFill/>
          </a:ln>
        </p:spPr>
      </p:pic>
      <p:pic>
        <p:nvPicPr>
          <p:cNvPr id="82" name="Google Shape;82;p14"/>
          <p:cNvPicPr preferRelativeResize="0"/>
          <p:nvPr/>
        </p:nvPicPr>
        <p:blipFill>
          <a:blip r:embed="rId4">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txBox="1"/>
          <p:nvPr>
            <p:ph idx="1" type="body"/>
          </p:nvPr>
        </p:nvSpPr>
        <p:spPr>
          <a:xfrm>
            <a:off x="431700" y="1060675"/>
            <a:ext cx="8280600" cy="368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Times New Roman"/>
                <a:ea typeface="Times New Roman"/>
                <a:cs typeface="Times New Roman"/>
                <a:sym typeface="Times New Roman"/>
              </a:rPr>
              <a:t>From: </a:t>
            </a:r>
            <a:r>
              <a:rPr lang="en" sz="1000" u="sng">
                <a:solidFill>
                  <a:schemeClr val="hlink"/>
                </a:solidFill>
                <a:latin typeface="Times New Roman"/>
                <a:ea typeface="Times New Roman"/>
                <a:cs typeface="Times New Roman"/>
                <a:sym typeface="Times New Roman"/>
                <a:hlinkClick r:id="rId3"/>
              </a:rPr>
              <a:t>goetz@acsu.buffalo.edu</a:t>
            </a:r>
            <a:r>
              <a:rPr lang="en" sz="1000">
                <a:latin typeface="Times New Roman"/>
                <a:ea typeface="Times New Roman"/>
                <a:cs typeface="Times New Roman"/>
                <a:sym typeface="Times New Roman"/>
              </a:rPr>
              <a:t> (Phil Goetz)</a:t>
            </a:r>
            <a:br>
              <a:rPr lang="en" sz="1000">
                <a:latin typeface="Times New Roman"/>
                <a:ea typeface="Times New Roman"/>
                <a:cs typeface="Times New Roman"/>
                <a:sym typeface="Times New Roman"/>
              </a:rPr>
            </a:br>
            <a:r>
              <a:rPr lang="en" sz="1000">
                <a:latin typeface="Times New Roman"/>
                <a:ea typeface="Times New Roman"/>
                <a:cs typeface="Times New Roman"/>
                <a:sym typeface="Times New Roman"/>
              </a:rPr>
              <a:t>Subject: Re: Adventure generators</a:t>
            </a:r>
            <a:endParaRPr sz="1000">
              <a:latin typeface="Times New Roman"/>
              <a:ea typeface="Times New Roman"/>
              <a:cs typeface="Times New Roman"/>
              <a:sym typeface="Times New Roman"/>
            </a:endParaRPr>
          </a:p>
          <a:p>
            <a:pPr indent="457200" lvl="0" marL="0" rtl="0" algn="l">
              <a:spcBef>
                <a:spcPts val="1600"/>
              </a:spcBef>
              <a:spcAft>
                <a:spcPts val="0"/>
              </a:spcAft>
              <a:buClr>
                <a:schemeClr val="dk2"/>
              </a:buClr>
              <a:buSzPts val="1100"/>
              <a:buFont typeface="Arial"/>
              <a:buNone/>
            </a:pPr>
            <a:r>
              <a:rPr lang="en" sz="1000">
                <a:solidFill>
                  <a:srgbClr val="000000"/>
                </a:solidFill>
                <a:latin typeface="Times New Roman"/>
                <a:ea typeface="Times New Roman"/>
                <a:cs typeface="Times New Roman"/>
                <a:sym typeface="Times New Roman"/>
              </a:rPr>
              <a:t>Date: 29 Oct 92 04:40:05 GMT</a:t>
            </a:r>
            <a:br>
              <a:rPr lang="en" sz="1000">
                <a:solidFill>
                  <a:srgbClr val="000000"/>
                </a:solidFill>
                <a:latin typeface="Times New Roman"/>
                <a:ea typeface="Times New Roman"/>
                <a:cs typeface="Times New Roman"/>
                <a:sym typeface="Times New Roman"/>
              </a:rPr>
            </a:br>
            <a:r>
              <a:rPr lang="en" sz="1000">
                <a:solidFill>
                  <a:srgbClr val="000000"/>
                </a:solidFill>
                <a:latin typeface="Times New Roman"/>
                <a:ea typeface="Times New Roman"/>
                <a:cs typeface="Times New Roman"/>
                <a:sym typeface="Times New Roman"/>
              </a:rPr>
              <a:t>	From:</a:t>
            </a:r>
            <a:r>
              <a:rPr lang="en" sz="1000" u="sng">
                <a:solidFill>
                  <a:schemeClr val="hlink"/>
                </a:solidFill>
                <a:latin typeface="Times New Roman"/>
                <a:ea typeface="Times New Roman"/>
                <a:cs typeface="Times New Roman"/>
                <a:sym typeface="Times New Roman"/>
              </a:rPr>
              <a:t> </a:t>
            </a:r>
            <a:r>
              <a:rPr lang="en" sz="1000" u="sng">
                <a:solidFill>
                  <a:schemeClr val="hlink"/>
                </a:solidFill>
                <a:latin typeface="Times New Roman"/>
                <a:ea typeface="Times New Roman"/>
                <a:cs typeface="Times New Roman"/>
                <a:sym typeface="Times New Roman"/>
                <a:hlinkClick r:id="rId4"/>
              </a:rPr>
              <a:t>morpheus@sage.cc.purdue.edu</a:t>
            </a:r>
            <a:r>
              <a:rPr lang="en" sz="1000">
                <a:solidFill>
                  <a:srgbClr val="000000"/>
                </a:solidFill>
                <a:latin typeface="Times New Roman"/>
                <a:ea typeface="Times New Roman"/>
                <a:cs typeface="Times New Roman"/>
                <a:sym typeface="Times New Roman"/>
              </a:rPr>
              <a:t> </a:t>
            </a:r>
            <a:r>
              <a:rPr lang="en" sz="1000">
                <a:solidFill>
                  <a:srgbClr val="000000"/>
                </a:solidFill>
                <a:latin typeface="Times New Roman"/>
                <a:ea typeface="Times New Roman"/>
                <a:cs typeface="Times New Roman"/>
                <a:sym typeface="Times New Roman"/>
              </a:rPr>
              <a:t>(Morpheus Nosferatu)</a:t>
            </a:r>
            <a:br>
              <a:rPr lang="en" sz="1000">
                <a:solidFill>
                  <a:srgbClr val="000000"/>
                </a:solidFill>
                <a:latin typeface="Times New Roman"/>
                <a:ea typeface="Times New Roman"/>
                <a:cs typeface="Times New Roman"/>
                <a:sym typeface="Times New Roman"/>
              </a:rPr>
            </a:br>
            <a:r>
              <a:rPr lang="en" sz="1000">
                <a:solidFill>
                  <a:srgbClr val="000000"/>
                </a:solidFill>
                <a:latin typeface="Times New Roman"/>
                <a:ea typeface="Times New Roman"/>
                <a:cs typeface="Times New Roman"/>
                <a:sym typeface="Times New Roman"/>
              </a:rPr>
              <a:t>	</a:t>
            </a:r>
            <a:r>
              <a:rPr lang="en" sz="1000">
                <a:solidFill>
                  <a:srgbClr val="000000"/>
                </a:solidFill>
                <a:latin typeface="Times New Roman"/>
                <a:ea typeface="Times New Roman"/>
                <a:cs typeface="Times New Roman"/>
                <a:sym typeface="Times New Roman"/>
              </a:rPr>
              <a:t>Subject: Adventure generators</a:t>
            </a:r>
            <a:endParaRPr sz="1000">
              <a:solidFill>
                <a:srgbClr val="000000"/>
              </a:solidFill>
              <a:latin typeface="Times New Roman"/>
              <a:ea typeface="Times New Roman"/>
              <a:cs typeface="Times New Roman"/>
              <a:sym typeface="Times New Roman"/>
            </a:endParaRPr>
          </a:p>
          <a:p>
            <a:pPr indent="0" lvl="0" marL="457200" rtl="0" algn="l">
              <a:spcBef>
                <a:spcPts val="1600"/>
              </a:spcBef>
              <a:spcAft>
                <a:spcPts val="0"/>
              </a:spcAft>
              <a:buClr>
                <a:schemeClr val="dk2"/>
              </a:buClr>
              <a:buSzPts val="1100"/>
              <a:buFont typeface="Arial"/>
              <a:buNone/>
            </a:pPr>
            <a:r>
              <a:rPr lang="en" sz="1000">
                <a:solidFill>
                  <a:srgbClr val="000000"/>
                </a:solidFill>
                <a:latin typeface="Times New Roman"/>
                <a:ea typeface="Times New Roman"/>
                <a:cs typeface="Times New Roman"/>
                <a:sym typeface="Times New Roman"/>
              </a:rPr>
              <a:t>Has anyone ever worked on, or even heard of, an adventure generator?  I'm not talking about an adventure design language like TADS or Alan, but rather a stand-alone adventure generator that produces complete adventures, where the user need only give a minimal degree of input, such as the level of complexity, type of adventure (mystery, treasure hunt, etc.), size of adventure, and so forth? ... But as anyone ever heard of someone trying to come up with a generator whigh would produce infocom-style text adventures? I can just imagine what kind of limitations it would have, but I'm curious to know if anyone has tried this, and if so what degree of success they've had.</a:t>
            </a:r>
            <a:endParaRPr sz="1000">
              <a:solidFill>
                <a:srgbClr val="000000"/>
              </a:solidFill>
              <a:latin typeface="Times New Roman"/>
              <a:ea typeface="Times New Roman"/>
              <a:cs typeface="Times New Roman"/>
              <a:sym typeface="Times New Roman"/>
            </a:endParaRPr>
          </a:p>
          <a:p>
            <a:pPr indent="0" lvl="0" marL="0" rtl="0" algn="l">
              <a:spcBef>
                <a:spcPts val="1600"/>
              </a:spcBef>
              <a:spcAft>
                <a:spcPts val="0"/>
              </a:spcAft>
              <a:buClr>
                <a:schemeClr val="dk2"/>
              </a:buClr>
              <a:buSzPts val="1100"/>
              <a:buFont typeface="Arial"/>
              <a:buNone/>
            </a:pPr>
            <a:r>
              <a:rPr lang="en" sz="1000">
                <a:latin typeface="Times New Roman"/>
                <a:ea typeface="Times New Roman"/>
                <a:cs typeface="Times New Roman"/>
                <a:sym typeface="Times New Roman"/>
              </a:rPr>
              <a:t>No. ... The generator you speak of is not written, not being written, and not anywhere on the horizon. In 50 years, maybe. In 20, definitely not. The problem of writing interesting stories, which adhere to someone's definition of a plot (with goal explanations, conflict, resolution, comlication, climax, etc., all occuring at appropriate intervals) is very hard, and I don't expect a solution soon. But the problem of writing clever puzzles involves much greater creativity, and I have seen NO evidence that ANYBODY has a clue in these creativity issues; the most you will find in the field are a few vague theories of creativity. This problem is what Stuart Shapiro calls "AI-complete": Solving it would be equivalent to solving all the other problems of AI.</a:t>
            </a:r>
            <a:endParaRPr sz="1000">
              <a:latin typeface="Times New Roman"/>
              <a:ea typeface="Times New Roman"/>
              <a:cs typeface="Times New Roman"/>
              <a:sym typeface="Times New Roman"/>
            </a:endParaRPr>
          </a:p>
          <a:p>
            <a:pPr indent="0" lvl="0" marL="0" rtl="0" algn="l">
              <a:spcBef>
                <a:spcPts val="1600"/>
              </a:spcBef>
              <a:spcAft>
                <a:spcPts val="0"/>
              </a:spcAft>
              <a:buClr>
                <a:schemeClr val="dk2"/>
              </a:buClr>
              <a:buSzPts val="1100"/>
              <a:buFont typeface="Arial"/>
              <a:buNone/>
            </a:pPr>
            <a:r>
              <a:rPr lang="en" sz="1000">
                <a:latin typeface="Times New Roman"/>
                <a:ea typeface="Times New Roman"/>
                <a:cs typeface="Times New Roman"/>
                <a:sym typeface="Times New Roman"/>
              </a:rPr>
              <a:t>Phil</a:t>
            </a:r>
            <a:endParaRPr sz="1000">
              <a:latin typeface="Times New Roman"/>
              <a:ea typeface="Times New Roman"/>
              <a:cs typeface="Times New Roman"/>
              <a:sym typeface="Times New Roman"/>
            </a:endParaRPr>
          </a:p>
          <a:p>
            <a:pPr indent="0" lvl="0" marL="0" rtl="0" algn="l">
              <a:lnSpc>
                <a:spcPct val="100000"/>
              </a:lnSpc>
              <a:spcBef>
                <a:spcPts val="1600"/>
              </a:spcBef>
              <a:spcAft>
                <a:spcPts val="1600"/>
              </a:spcAft>
              <a:buNone/>
            </a:pPr>
            <a:r>
              <a:t/>
            </a:r>
            <a:endParaRPr sz="1000">
              <a:latin typeface="Times New Roman"/>
              <a:ea typeface="Times New Roman"/>
              <a:cs typeface="Times New Roman"/>
              <a:sym typeface="Times New Roman"/>
            </a:endParaRPr>
          </a:p>
        </p:txBody>
      </p:sp>
      <p:sp>
        <p:nvSpPr>
          <p:cNvPr id="88" name="Google Shape;88;p15"/>
          <p:cNvSpPr txBox="1"/>
          <p:nvPr>
            <p:ph type="title"/>
          </p:nvPr>
        </p:nvSpPr>
        <p:spPr>
          <a:xfrm>
            <a:off x="431700" y="391500"/>
            <a:ext cx="8280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conversation from 30 years ago…</a:t>
            </a:r>
            <a:endParaRPr/>
          </a:p>
        </p:txBody>
      </p:sp>
      <p:sp>
        <p:nvSpPr>
          <p:cNvPr id="89" name="Google Shape;89;p15"/>
          <p:cNvSpPr/>
          <p:nvPr/>
        </p:nvSpPr>
        <p:spPr>
          <a:xfrm>
            <a:off x="487500" y="3465225"/>
            <a:ext cx="7279500" cy="210900"/>
          </a:xfrm>
          <a:prstGeom prst="roundRect">
            <a:avLst>
              <a:gd fmla="val 16667" name="adj"/>
            </a:avLst>
          </a:pr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 name="Google Shape;90;p15"/>
          <p:cNvCxnSpPr/>
          <p:nvPr/>
        </p:nvCxnSpPr>
        <p:spPr>
          <a:xfrm rot="10800000">
            <a:off x="906900" y="1732750"/>
            <a:ext cx="0" cy="1507800"/>
          </a:xfrm>
          <a:prstGeom prst="straightConnector1">
            <a:avLst/>
          </a:prstGeom>
          <a:noFill/>
          <a:ln cap="flat" cmpd="sng" w="9525">
            <a:solidFill>
              <a:schemeClr val="dk2"/>
            </a:solidFill>
            <a:prstDash val="solid"/>
            <a:round/>
            <a:headEnd len="med" w="med" type="none"/>
            <a:tailEnd len="med" w="med" type="none"/>
          </a:ln>
        </p:spPr>
      </p:cxnSp>
      <p:pic>
        <p:nvPicPr>
          <p:cNvPr id="91" name="Google Shape;91;p15"/>
          <p:cNvPicPr preferRelativeResize="0"/>
          <p:nvPr/>
        </p:nvPicPr>
        <p:blipFill>
          <a:blip r:embed="rId5">
            <a:alphaModFix amt="75000"/>
          </a:blip>
          <a:stretch>
            <a:fillRect/>
          </a:stretch>
        </p:blipFill>
        <p:spPr>
          <a:xfrm>
            <a:off x="7767000" y="4750075"/>
            <a:ext cx="938800" cy="379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97" name="Google Shape;97;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23850" lvl="0" marL="457200" marR="0" rtl="0" algn="l">
              <a:lnSpc>
                <a:spcPct val="115000"/>
              </a:lnSpc>
              <a:spcBef>
                <a:spcPts val="0"/>
              </a:spcBef>
              <a:spcAft>
                <a:spcPts val="0"/>
              </a:spcAft>
              <a:buSzPts val="1500"/>
              <a:buChar char="●"/>
            </a:pPr>
            <a:r>
              <a:rPr lang="en" sz="1500"/>
              <a:t>What makes a good text-adventure game?</a:t>
            </a:r>
            <a:endParaRPr sz="1500"/>
          </a:p>
          <a:p>
            <a:pPr indent="-323850" lvl="0" marL="457200" marR="0" rtl="0" algn="l">
              <a:lnSpc>
                <a:spcPct val="115000"/>
              </a:lnSpc>
              <a:spcBef>
                <a:spcPts val="0"/>
              </a:spcBef>
              <a:spcAft>
                <a:spcPts val="0"/>
              </a:spcAft>
              <a:buSzPts val="1500"/>
              <a:buChar char="●"/>
            </a:pPr>
            <a:r>
              <a:rPr lang="en" sz="1500"/>
              <a:t>How to generate game-appropriate text?</a:t>
            </a:r>
            <a:endParaRPr sz="1500"/>
          </a:p>
          <a:p>
            <a:pPr indent="-323850" lvl="0" marL="457200" marR="0" rtl="0" algn="l">
              <a:lnSpc>
                <a:spcPct val="115000"/>
              </a:lnSpc>
              <a:spcBef>
                <a:spcPts val="0"/>
              </a:spcBef>
              <a:spcAft>
                <a:spcPts val="0"/>
              </a:spcAft>
              <a:buSzPts val="1500"/>
              <a:buChar char="●"/>
            </a:pPr>
            <a:r>
              <a:rPr lang="en" sz="1500"/>
              <a:t>What is the most cost- and time-efficient method to implement for such auto-generation of Text-adventure games?</a:t>
            </a:r>
            <a:endParaRPr sz="1500"/>
          </a:p>
          <a:p>
            <a:pPr indent="-323850" lvl="0" marL="457200" marR="0" rtl="0" algn="l">
              <a:lnSpc>
                <a:spcPct val="115000"/>
              </a:lnSpc>
              <a:spcBef>
                <a:spcPts val="0"/>
              </a:spcBef>
              <a:spcAft>
                <a:spcPts val="0"/>
              </a:spcAft>
              <a:buSzPts val="1500"/>
              <a:buChar char="●"/>
            </a:pPr>
            <a:r>
              <a:rPr lang="en" sz="1500"/>
              <a:t>How to evaluate the generated text and attributes?</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631275" y="575950"/>
            <a:ext cx="80907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 - Facebook LIGHT data</a:t>
            </a:r>
            <a:endParaRPr/>
          </a:p>
        </p:txBody>
      </p:sp>
      <p:sp>
        <p:nvSpPr>
          <p:cNvPr id="103" name="Google Shape;103;p17"/>
          <p:cNvSpPr txBox="1"/>
          <p:nvPr>
            <p:ph idx="1" type="body"/>
          </p:nvPr>
        </p:nvSpPr>
        <p:spPr>
          <a:xfrm>
            <a:off x="631275" y="1602675"/>
            <a:ext cx="39408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The </a:t>
            </a:r>
            <a:r>
              <a:rPr b="1" lang="en" sz="2100">
                <a:solidFill>
                  <a:schemeClr val="dk1"/>
                </a:solidFill>
              </a:rPr>
              <a:t>paper</a:t>
            </a:r>
            <a:endParaRPr b="1" sz="2100">
              <a:solidFill>
                <a:schemeClr val="dk1"/>
              </a:solidFill>
            </a:endParaRPr>
          </a:p>
          <a:p>
            <a:pPr indent="-330200" lvl="0" marL="457200" rtl="0" algn="l">
              <a:spcBef>
                <a:spcPts val="1600"/>
              </a:spcBef>
              <a:spcAft>
                <a:spcPts val="0"/>
              </a:spcAft>
              <a:buSzPts val="1600"/>
              <a:buChar char="●"/>
            </a:pPr>
            <a:r>
              <a:rPr lang="en" sz="1600"/>
              <a:t>Intended for generating conversational data</a:t>
            </a:r>
            <a:endParaRPr sz="1600"/>
          </a:p>
          <a:p>
            <a:pPr indent="-330200" lvl="0" marL="457200" rtl="0" algn="l">
              <a:spcBef>
                <a:spcPts val="1200"/>
              </a:spcBef>
              <a:spcAft>
                <a:spcPts val="1200"/>
              </a:spcAft>
              <a:buSzPts val="1600"/>
              <a:buChar char="●"/>
            </a:pPr>
            <a:r>
              <a:rPr lang="en" sz="1600"/>
              <a:t>Provides great background for fictional text generation</a:t>
            </a:r>
            <a:endParaRPr sz="1600"/>
          </a:p>
        </p:txBody>
      </p:sp>
      <p:sp>
        <p:nvSpPr>
          <p:cNvPr id="104" name="Google Shape;104;p17"/>
          <p:cNvSpPr txBox="1"/>
          <p:nvPr>
            <p:ph idx="2" type="body"/>
          </p:nvPr>
        </p:nvSpPr>
        <p:spPr>
          <a:xfrm>
            <a:off x="4572000" y="1602675"/>
            <a:ext cx="39408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Data used</a:t>
            </a:r>
            <a:endParaRPr b="1" sz="2100">
              <a:solidFill>
                <a:schemeClr val="dk1"/>
              </a:solidFill>
            </a:endParaRPr>
          </a:p>
          <a:p>
            <a:pPr indent="-330200" lvl="0" marL="457200" rtl="0" algn="l">
              <a:spcBef>
                <a:spcPts val="1600"/>
              </a:spcBef>
              <a:spcAft>
                <a:spcPts val="0"/>
              </a:spcAft>
              <a:buSzPts val="1600"/>
              <a:buChar char="●"/>
            </a:pPr>
            <a:r>
              <a:rPr lang="en" sz="1600"/>
              <a:t>Extensive library that included dictionaries of:</a:t>
            </a:r>
            <a:endParaRPr sz="1600"/>
          </a:p>
          <a:p>
            <a:pPr indent="-330200" lvl="1" marL="914400" rtl="0" algn="l">
              <a:spcBef>
                <a:spcPts val="1200"/>
              </a:spcBef>
              <a:spcAft>
                <a:spcPts val="0"/>
              </a:spcAft>
              <a:buSzPts val="1600"/>
              <a:buChar char="○"/>
            </a:pPr>
            <a:r>
              <a:rPr lang="en" sz="1600"/>
              <a:t>Objects</a:t>
            </a:r>
            <a:endParaRPr sz="1600"/>
          </a:p>
          <a:p>
            <a:pPr indent="-330200" lvl="1" marL="914400" rtl="0" algn="l">
              <a:spcBef>
                <a:spcPts val="1200"/>
              </a:spcBef>
              <a:spcAft>
                <a:spcPts val="0"/>
              </a:spcAft>
              <a:buSzPts val="1600"/>
              <a:buChar char="○"/>
            </a:pPr>
            <a:r>
              <a:rPr lang="en" sz="1600"/>
              <a:t>Characters</a:t>
            </a:r>
            <a:endParaRPr sz="1600"/>
          </a:p>
          <a:p>
            <a:pPr indent="-330200" lvl="1" marL="914400" rtl="0" algn="l">
              <a:spcBef>
                <a:spcPts val="1200"/>
              </a:spcBef>
              <a:spcAft>
                <a:spcPts val="0"/>
              </a:spcAft>
              <a:buSzPts val="1600"/>
              <a:buChar char="○"/>
            </a:pPr>
            <a:r>
              <a:rPr lang="en" sz="1600"/>
              <a:t>Rooms/categories</a:t>
            </a:r>
            <a:endParaRPr sz="1600"/>
          </a:p>
          <a:p>
            <a:pPr indent="-330200" lvl="0" marL="457200" rtl="0" algn="l">
              <a:spcBef>
                <a:spcPts val="1200"/>
              </a:spcBef>
              <a:spcAft>
                <a:spcPts val="1200"/>
              </a:spcAft>
              <a:buSzPts val="1600"/>
              <a:buChar char="●"/>
            </a:pPr>
            <a:r>
              <a:rPr lang="en" sz="1600"/>
              <a:t>Wide range of attributes</a:t>
            </a:r>
            <a:endParaRPr sz="1600"/>
          </a:p>
        </p:txBody>
      </p:sp>
      <p:pic>
        <p:nvPicPr>
          <p:cNvPr id="105" name="Google Shape;105;p17"/>
          <p:cNvPicPr preferRelativeResize="0"/>
          <p:nvPr/>
        </p:nvPicPr>
        <p:blipFill>
          <a:blip r:embed="rId3">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579950" y="575950"/>
            <a:ext cx="81420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model</a:t>
            </a:r>
            <a:endParaRPr/>
          </a:p>
        </p:txBody>
      </p:sp>
      <p:sp>
        <p:nvSpPr>
          <p:cNvPr id="111" name="Google Shape;111;p18"/>
          <p:cNvSpPr txBox="1"/>
          <p:nvPr>
            <p:ph idx="1" type="body"/>
          </p:nvPr>
        </p:nvSpPr>
        <p:spPr>
          <a:xfrm>
            <a:off x="3368550" y="1414925"/>
            <a:ext cx="2406900" cy="31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Fine-tuning</a:t>
            </a:r>
            <a:endParaRPr b="1" sz="2100">
              <a:solidFill>
                <a:schemeClr val="dk1"/>
              </a:solidFill>
            </a:endParaRPr>
          </a:p>
          <a:p>
            <a:pPr indent="-330200" lvl="0" marL="457200" rtl="0" algn="l">
              <a:spcBef>
                <a:spcPts val="1600"/>
              </a:spcBef>
              <a:spcAft>
                <a:spcPts val="0"/>
              </a:spcAft>
              <a:buSzPts val="1600"/>
              <a:buChar char="●"/>
            </a:pPr>
            <a:r>
              <a:rPr lang="en" sz="1600"/>
              <a:t>re-training a pre-trained LM using custom data</a:t>
            </a:r>
            <a:endParaRPr sz="1600"/>
          </a:p>
          <a:p>
            <a:pPr indent="-330200" lvl="0" marL="457200" marR="0" rtl="0" algn="l">
              <a:lnSpc>
                <a:spcPct val="115000"/>
              </a:lnSpc>
              <a:spcBef>
                <a:spcPts val="1200"/>
              </a:spcBef>
              <a:spcAft>
                <a:spcPts val="1200"/>
              </a:spcAft>
              <a:buSzPts val="1600"/>
              <a:buChar char="●"/>
            </a:pPr>
            <a:r>
              <a:rPr lang="en" sz="1600"/>
              <a:t>weights of the LM are updated for the characteristics of the data and the specific task</a:t>
            </a:r>
            <a:endParaRPr sz="1600"/>
          </a:p>
        </p:txBody>
      </p:sp>
      <p:sp>
        <p:nvSpPr>
          <p:cNvPr id="112" name="Google Shape;112;p18"/>
          <p:cNvSpPr txBox="1"/>
          <p:nvPr>
            <p:ph idx="1" type="body"/>
          </p:nvPr>
        </p:nvSpPr>
        <p:spPr>
          <a:xfrm>
            <a:off x="579950" y="1414925"/>
            <a:ext cx="2406900" cy="31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GPT-3</a:t>
            </a:r>
            <a:endParaRPr b="1" sz="2100">
              <a:solidFill>
                <a:schemeClr val="dk1"/>
              </a:solidFill>
            </a:endParaRPr>
          </a:p>
          <a:p>
            <a:pPr indent="-330200" lvl="0" marL="457200" rtl="0" algn="l">
              <a:spcBef>
                <a:spcPts val="1600"/>
              </a:spcBef>
              <a:spcAft>
                <a:spcPts val="0"/>
              </a:spcAft>
              <a:buSzPts val="1600"/>
              <a:buChar char="●"/>
            </a:pPr>
            <a:r>
              <a:rPr lang="en" sz="1600"/>
              <a:t>Most advanced &amp; largest language model yet</a:t>
            </a:r>
            <a:endParaRPr sz="1600"/>
          </a:p>
          <a:p>
            <a:pPr indent="-330200" lvl="0" marL="457200" rtl="0" algn="l">
              <a:spcBef>
                <a:spcPts val="1200"/>
              </a:spcBef>
              <a:spcAft>
                <a:spcPts val="0"/>
              </a:spcAft>
              <a:buSzPts val="1600"/>
              <a:buChar char="●"/>
            </a:pPr>
            <a:r>
              <a:rPr lang="en" sz="1600"/>
              <a:t>175 </a:t>
            </a:r>
            <a:r>
              <a:rPr b="1" lang="en" sz="1600"/>
              <a:t>billion</a:t>
            </a:r>
            <a:r>
              <a:rPr lang="en" sz="1600"/>
              <a:t> parameters</a:t>
            </a:r>
            <a:endParaRPr sz="1600"/>
          </a:p>
          <a:p>
            <a:pPr indent="-330200" lvl="0" marL="457200" rtl="0" algn="l">
              <a:spcBef>
                <a:spcPts val="1200"/>
              </a:spcBef>
              <a:spcAft>
                <a:spcPts val="1200"/>
              </a:spcAft>
              <a:buSzPts val="1600"/>
              <a:buChar char="●"/>
            </a:pPr>
            <a:r>
              <a:rPr lang="en" sz="1600"/>
              <a:t>Built by OpenAI</a:t>
            </a:r>
            <a:endParaRPr sz="1600"/>
          </a:p>
        </p:txBody>
      </p:sp>
      <p:sp>
        <p:nvSpPr>
          <p:cNvPr id="113" name="Google Shape;113;p18"/>
          <p:cNvSpPr txBox="1"/>
          <p:nvPr>
            <p:ph idx="1" type="body"/>
          </p:nvPr>
        </p:nvSpPr>
        <p:spPr>
          <a:xfrm>
            <a:off x="6314950" y="1414925"/>
            <a:ext cx="2406900" cy="31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rPr>
              <a:t>Few-shot learning</a:t>
            </a:r>
            <a:endParaRPr b="1" sz="2100">
              <a:solidFill>
                <a:schemeClr val="dk1"/>
              </a:solidFill>
            </a:endParaRPr>
          </a:p>
          <a:p>
            <a:pPr indent="-330200" lvl="0" marL="457200" rtl="0" algn="l">
              <a:spcBef>
                <a:spcPts val="1600"/>
              </a:spcBef>
              <a:spcAft>
                <a:spcPts val="1200"/>
              </a:spcAft>
              <a:buSzPts val="1600"/>
              <a:buChar char="●"/>
            </a:pPr>
            <a:r>
              <a:rPr lang="en" sz="1600"/>
              <a:t>we train a model on some classes and predict for a new class - model has only seen a handful examples</a:t>
            </a:r>
            <a:endParaRPr sz="1600"/>
          </a:p>
        </p:txBody>
      </p:sp>
      <p:pic>
        <p:nvPicPr>
          <p:cNvPr id="114" name="Google Shape;114;p18"/>
          <p:cNvPicPr preferRelativeResize="0"/>
          <p:nvPr/>
        </p:nvPicPr>
        <p:blipFill>
          <a:blip r:embed="rId3">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9"/>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Generating Descriptions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descr="Background pointer shape in timeline graphic" id="124" name="Google Shape;124;p20"/>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25" name="Google Shape;125;p20"/>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Data analysis</a:t>
            </a:r>
            <a:endParaRPr b="1" sz="1600">
              <a:solidFill>
                <a:schemeClr val="lt1"/>
              </a:solidFill>
            </a:endParaRPr>
          </a:p>
        </p:txBody>
      </p:sp>
      <p:grpSp>
        <p:nvGrpSpPr>
          <p:cNvPr id="126" name="Google Shape;126;p20"/>
          <p:cNvGrpSpPr/>
          <p:nvPr/>
        </p:nvGrpSpPr>
        <p:grpSpPr>
          <a:xfrm>
            <a:off x="969270" y="1610215"/>
            <a:ext cx="198900" cy="593656"/>
            <a:chOff x="777447" y="1610215"/>
            <a:chExt cx="198900" cy="593656"/>
          </a:xfrm>
        </p:grpSpPr>
        <p:cxnSp>
          <p:nvCxnSpPr>
            <p:cNvPr id="127" name="Google Shape;127;p20"/>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128" name="Google Shape;128;p20"/>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 name="Google Shape;129;p20"/>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Statistics about # of examples in objects, rooms, characters</a:t>
            </a:r>
            <a:endParaRPr sz="1600"/>
          </a:p>
        </p:txBody>
      </p:sp>
      <p:sp>
        <p:nvSpPr>
          <p:cNvPr descr="Background pointer shape in timeline graphic" id="130" name="Google Shape;130;p20"/>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31" name="Google Shape;131;p20"/>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1600">
                <a:solidFill>
                  <a:schemeClr val="lt1"/>
                </a:solidFill>
              </a:rPr>
              <a:t>Train/Dev/</a:t>
            </a:r>
            <a:br>
              <a:rPr b="1" lang="en" sz="1600">
                <a:solidFill>
                  <a:schemeClr val="lt1"/>
                </a:solidFill>
              </a:rPr>
            </a:br>
            <a:r>
              <a:rPr b="1" lang="en" sz="1600">
                <a:solidFill>
                  <a:schemeClr val="lt1"/>
                </a:solidFill>
              </a:rPr>
              <a:t>Test</a:t>
            </a:r>
            <a:endParaRPr b="1" sz="1600">
              <a:solidFill>
                <a:schemeClr val="lt1"/>
              </a:solidFill>
            </a:endParaRPr>
          </a:p>
        </p:txBody>
      </p:sp>
      <p:cxnSp>
        <p:nvCxnSpPr>
          <p:cNvPr id="132" name="Google Shape;132;p20"/>
          <p:cNvCxnSpPr>
            <a:stCxn id="133" idx="0"/>
            <a:endCxn id="130" idx="2"/>
          </p:cNvCxnSpPr>
          <p:nvPr/>
        </p:nvCxnSpPr>
        <p:spPr>
          <a:xfrm rot="10800000">
            <a:off x="2656300" y="2944425"/>
            <a:ext cx="7200" cy="813300"/>
          </a:xfrm>
          <a:prstGeom prst="straightConnector1">
            <a:avLst/>
          </a:prstGeom>
          <a:noFill/>
          <a:ln cap="flat" cmpd="sng" w="9525">
            <a:solidFill>
              <a:schemeClr val="dk2"/>
            </a:solidFill>
            <a:prstDash val="solid"/>
            <a:round/>
            <a:headEnd len="sm" w="sm" type="none"/>
            <a:tailEnd len="sm" w="sm" type="none"/>
          </a:ln>
        </p:spPr>
      </p:cxnSp>
      <p:sp>
        <p:nvSpPr>
          <p:cNvPr id="134" name="Google Shape;134;p20"/>
          <p:cNvSpPr/>
          <p:nvPr/>
        </p:nvSpPr>
        <p:spPr>
          <a:xfrm flipH="1" rot="10800000">
            <a:off x="2564057" y="35588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txBox="1"/>
          <p:nvPr>
            <p:ph idx="4294967295" type="body"/>
          </p:nvPr>
        </p:nvSpPr>
        <p:spPr>
          <a:xfrm>
            <a:off x="1109650" y="3757725"/>
            <a:ext cx="3107700" cy="906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t>Split data:</a:t>
            </a:r>
            <a:endParaRPr sz="1300"/>
          </a:p>
          <a:p>
            <a:pPr indent="-311150" lvl="0" marL="457200" rtl="0" algn="l">
              <a:spcBef>
                <a:spcPts val="0"/>
              </a:spcBef>
              <a:spcAft>
                <a:spcPts val="0"/>
              </a:spcAft>
              <a:buSzPts val="1300"/>
              <a:buChar char="●"/>
            </a:pPr>
            <a:r>
              <a:rPr lang="en" sz="1300"/>
              <a:t>80% train (fine-tuning)</a:t>
            </a:r>
            <a:endParaRPr sz="1300"/>
          </a:p>
          <a:p>
            <a:pPr indent="-311150" lvl="0" marL="457200" rtl="0" algn="l">
              <a:spcBef>
                <a:spcPts val="0"/>
              </a:spcBef>
              <a:spcAft>
                <a:spcPts val="0"/>
              </a:spcAft>
              <a:buSzPts val="1300"/>
              <a:buChar char="●"/>
            </a:pPr>
            <a:r>
              <a:rPr lang="en" sz="1300"/>
              <a:t>10% dev (few-shot learning)</a:t>
            </a:r>
            <a:endParaRPr sz="1300"/>
          </a:p>
          <a:p>
            <a:pPr indent="-311150" lvl="0" marL="457200" rtl="0" algn="l">
              <a:spcBef>
                <a:spcPts val="0"/>
              </a:spcBef>
              <a:spcAft>
                <a:spcPts val="0"/>
              </a:spcAft>
              <a:buSzPts val="1300"/>
              <a:buChar char="●"/>
            </a:pPr>
            <a:r>
              <a:rPr lang="en" sz="1300"/>
              <a:t>10% test (generating descriptions)</a:t>
            </a:r>
            <a:endParaRPr sz="1300"/>
          </a:p>
        </p:txBody>
      </p:sp>
      <p:sp>
        <p:nvSpPr>
          <p:cNvPr descr="Background pointer shape in timeline graphic" id="135" name="Google Shape;135;p20"/>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36" name="Google Shape;136;p20"/>
          <p:cNvSpPr txBox="1"/>
          <p:nvPr>
            <p:ph idx="4294967295" type="body"/>
          </p:nvPr>
        </p:nvSpPr>
        <p:spPr>
          <a:xfrm>
            <a:off x="3839767" y="22896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Fine-tuning</a:t>
            </a:r>
            <a:endParaRPr b="1" sz="1600">
              <a:solidFill>
                <a:schemeClr val="lt1"/>
              </a:solidFill>
            </a:endParaRPr>
          </a:p>
        </p:txBody>
      </p:sp>
      <p:grpSp>
        <p:nvGrpSpPr>
          <p:cNvPr id="137" name="Google Shape;137;p20"/>
          <p:cNvGrpSpPr/>
          <p:nvPr/>
        </p:nvGrpSpPr>
        <p:grpSpPr>
          <a:xfrm>
            <a:off x="4319545" y="1610215"/>
            <a:ext cx="198900" cy="593656"/>
            <a:chOff x="3918084" y="1610215"/>
            <a:chExt cx="198900" cy="593656"/>
          </a:xfrm>
        </p:grpSpPr>
        <p:cxnSp>
          <p:nvCxnSpPr>
            <p:cNvPr id="138" name="Google Shape;138;p20"/>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39" name="Google Shape;139;p20"/>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20"/>
          <p:cNvSpPr txBox="1"/>
          <p:nvPr>
            <p:ph idx="4294967295" type="body"/>
          </p:nvPr>
        </p:nvSpPr>
        <p:spPr>
          <a:xfrm>
            <a:off x="3304094"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Update model </a:t>
            </a:r>
            <a:r>
              <a:rPr lang="en" sz="1600"/>
              <a:t>parameters</a:t>
            </a:r>
            <a:r>
              <a:rPr lang="en" sz="1600"/>
              <a:t> to fit the task of generating descriptions</a:t>
            </a:r>
            <a:endParaRPr sz="1600"/>
          </a:p>
        </p:txBody>
      </p:sp>
      <p:sp>
        <p:nvSpPr>
          <p:cNvPr descr="Background pointer shape in timeline graphic" id="141" name="Google Shape;141;p20"/>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42" name="Google Shape;142;p20"/>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Few-shot learning</a:t>
            </a:r>
            <a:endParaRPr b="1" sz="1600">
              <a:solidFill>
                <a:schemeClr val="lt1"/>
              </a:solidFill>
            </a:endParaRPr>
          </a:p>
        </p:txBody>
      </p:sp>
      <p:cxnSp>
        <p:nvCxnSpPr>
          <p:cNvPr id="143" name="Google Shape;143;p20"/>
          <p:cNvCxnSpPr>
            <a:stCxn id="144" idx="0"/>
            <a:endCxn id="141" idx="2"/>
          </p:cNvCxnSpPr>
          <p:nvPr/>
        </p:nvCxnSpPr>
        <p:spPr>
          <a:xfrm rot="10800000">
            <a:off x="5965950" y="2944425"/>
            <a:ext cx="4200" cy="813300"/>
          </a:xfrm>
          <a:prstGeom prst="straightConnector1">
            <a:avLst/>
          </a:prstGeom>
          <a:noFill/>
          <a:ln cap="flat" cmpd="sng" w="9525">
            <a:solidFill>
              <a:schemeClr val="dk2"/>
            </a:solidFill>
            <a:prstDash val="solid"/>
            <a:round/>
            <a:headEnd len="sm" w="sm" type="none"/>
            <a:tailEnd len="sm" w="sm" type="none"/>
          </a:ln>
        </p:spPr>
      </p:cxnSp>
      <p:sp>
        <p:nvSpPr>
          <p:cNvPr id="145" name="Google Shape;145;p20"/>
          <p:cNvSpPr/>
          <p:nvPr/>
        </p:nvSpPr>
        <p:spPr>
          <a:xfrm flipH="1" rot="10800000">
            <a:off x="5870700" y="355883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txBox="1"/>
          <p:nvPr>
            <p:ph idx="4294967295" type="body"/>
          </p:nvPr>
        </p:nvSpPr>
        <p:spPr>
          <a:xfrm>
            <a:off x="4703100" y="3757725"/>
            <a:ext cx="25341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Give model a handful of examples to generate text in desired format</a:t>
            </a:r>
            <a:endParaRPr sz="1600"/>
          </a:p>
        </p:txBody>
      </p:sp>
      <p:sp>
        <p:nvSpPr>
          <p:cNvPr descr="Background pointer shape in timeline graphic" id="146" name="Google Shape;146;p20"/>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47" name="Google Shape;147;p20"/>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Text generation</a:t>
            </a:r>
            <a:endParaRPr b="1" sz="1600">
              <a:solidFill>
                <a:schemeClr val="lt1"/>
              </a:solidFill>
            </a:endParaRPr>
          </a:p>
        </p:txBody>
      </p:sp>
      <p:grpSp>
        <p:nvGrpSpPr>
          <p:cNvPr id="148" name="Google Shape;148;p20"/>
          <p:cNvGrpSpPr/>
          <p:nvPr/>
        </p:nvGrpSpPr>
        <p:grpSpPr>
          <a:xfrm>
            <a:off x="7669807" y="1610215"/>
            <a:ext cx="198900" cy="593656"/>
            <a:chOff x="3918084" y="1610215"/>
            <a:chExt cx="198900" cy="593656"/>
          </a:xfrm>
        </p:grpSpPr>
        <p:cxnSp>
          <p:nvCxnSpPr>
            <p:cNvPr id="149" name="Google Shape;149;p20"/>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50" name="Google Shape;150;p20"/>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20"/>
          <p:cNvSpPr txBox="1"/>
          <p:nvPr>
            <p:ph idx="4294967295" type="body"/>
          </p:nvPr>
        </p:nvSpPr>
        <p:spPr>
          <a:xfrm>
            <a:off x="6685975" y="38567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Generating object/room/character descriptions with fine-tuned model</a:t>
            </a:r>
            <a:endParaRPr sz="1600"/>
          </a:p>
        </p:txBody>
      </p:sp>
      <p:pic>
        <p:nvPicPr>
          <p:cNvPr id="152" name="Google Shape;152;p20"/>
          <p:cNvPicPr preferRelativeResize="0"/>
          <p:nvPr/>
        </p:nvPicPr>
        <p:blipFill>
          <a:blip r:embed="rId3">
            <a:alphaModFix amt="75000"/>
          </a:blip>
          <a:stretch>
            <a:fillRect/>
          </a:stretch>
        </p:blipFill>
        <p:spPr>
          <a:xfrm>
            <a:off x="7783175" y="4764175"/>
            <a:ext cx="938800" cy="379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graphicFrame>
        <p:nvGraphicFramePr>
          <p:cNvPr id="157" name="Google Shape;157;p21"/>
          <p:cNvGraphicFramePr/>
          <p:nvPr/>
        </p:nvGraphicFramePr>
        <p:xfrm>
          <a:off x="521850" y="571488"/>
          <a:ext cx="3000000" cy="3000000"/>
        </p:xfrm>
        <a:graphic>
          <a:graphicData uri="http://schemas.openxmlformats.org/drawingml/2006/table">
            <a:tbl>
              <a:tblPr>
                <a:noFill/>
                <a:tableStyleId>{D2010F70-5304-450F-A743-2824CE362E6F}</a:tableStyleId>
              </a:tblPr>
              <a:tblGrid>
                <a:gridCol w="415500"/>
                <a:gridCol w="1361475"/>
                <a:gridCol w="1884350"/>
                <a:gridCol w="1087725"/>
                <a:gridCol w="1969925"/>
                <a:gridCol w="1242025"/>
              </a:tblGrid>
              <a:tr h="269925">
                <a:tc>
                  <a:txBody>
                    <a:bodyPr/>
                    <a:lstStyle/>
                    <a:p>
                      <a:pPr indent="0" lvl="0" marL="0" rtl="0" algn="l">
                        <a:lnSpc>
                          <a:spcPct val="115000"/>
                        </a:lnSpc>
                        <a:spcBef>
                          <a:spcPts val="0"/>
                        </a:spcBef>
                        <a:spcAft>
                          <a:spcPts val="0"/>
                        </a:spcAft>
                        <a:buNone/>
                      </a:pPr>
                      <a:r>
                        <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b="1" lang="en" sz="1200">
                          <a:latin typeface="Calibri"/>
                          <a:ea typeface="Calibri"/>
                          <a:cs typeface="Calibri"/>
                          <a:sym typeface="Calibri"/>
                        </a:rPr>
                        <a:t>Original</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latin typeface="Calibri"/>
                          <a:ea typeface="Calibri"/>
                          <a:cs typeface="Calibri"/>
                          <a:sym typeface="Calibri"/>
                        </a:rPr>
                        <a:t>Davinci</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latin typeface="Calibri"/>
                          <a:ea typeface="Calibri"/>
                          <a:cs typeface="Calibri"/>
                          <a:sym typeface="Calibri"/>
                        </a:rPr>
                        <a:t>Curie</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latin typeface="Calibri"/>
                          <a:ea typeface="Calibri"/>
                          <a:cs typeface="Calibri"/>
                          <a:sym typeface="Calibri"/>
                        </a:rPr>
                        <a:t>Curie w/ few-shot learning</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200">
                          <a:latin typeface="Calibri"/>
                          <a:ea typeface="Calibri"/>
                          <a:cs typeface="Calibri"/>
                          <a:sym typeface="Calibri"/>
                        </a:rPr>
                        <a:t>Babbage</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3239175">
                <a:tc>
                  <a:txBody>
                    <a:bodyPr/>
                    <a:lstStyle/>
                    <a:p>
                      <a:pPr indent="0" lvl="0" marL="0" rtl="0" algn="l">
                        <a:lnSpc>
                          <a:spcPct val="115000"/>
                        </a:lnSpc>
                        <a:spcBef>
                          <a:spcPts val="0"/>
                        </a:spcBef>
                        <a:spcAft>
                          <a:spcPts val="0"/>
                        </a:spcAft>
                        <a:buNone/>
                      </a:pPr>
                      <a:r>
                        <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dk1"/>
                    </a:solidFill>
                  </a:tcPr>
                </a:tc>
                <a:tc>
                  <a:txBody>
                    <a:bodyPr/>
                    <a:lstStyle/>
                    <a:p>
                      <a:pPr indent="0" lvl="0" marL="0" rtl="0" algn="l">
                        <a:lnSpc>
                          <a:spcPct val="115000"/>
                        </a:lnSpc>
                        <a:spcBef>
                          <a:spcPts val="0"/>
                        </a:spcBef>
                        <a:spcAft>
                          <a:spcPts val="0"/>
                        </a:spcAft>
                        <a:buNone/>
                      </a:pPr>
                      <a:r>
                        <a:rPr lang="en" sz="1200">
                          <a:latin typeface="Calibri"/>
                          <a:ea typeface="Calibri"/>
                          <a:cs typeface="Calibri"/>
                          <a:sym typeface="Calibri"/>
                        </a:rPr>
                        <a:t>Once a fairly profitable farm, the Old Queen Farm is now a deteriorated old shack surrounded by uninhabitable fields with soil incapable of growing even weeds. The farm house shows signs that is being occupied by wild animals, and the roof is beginning to cave inwards.</a:t>
                      </a:r>
                      <a:endParaRPr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latin typeface="Calibri"/>
                          <a:ea typeface="Calibri"/>
                          <a:cs typeface="Calibri"/>
                          <a:sym typeface="Calibri"/>
                        </a:rPr>
                        <a:t>The Old Queen Farm is a dilapidated farmhouse with a tiny little garden. It has a barn and stables for animals. It has a long driveway and meadow behind it. The farm has been vacant for over a year, but the grass hasn't grown in the meadow or by the house or by the barn or stables, because of some magic that keeps it from growing. The house is empty but perfectly clean, because it's being maintained by magic.</a:t>
                      </a:r>
                      <a:endParaRPr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latin typeface="Calibri"/>
                          <a:ea typeface="Calibri"/>
                          <a:cs typeface="Calibri"/>
                          <a:sym typeface="Calibri"/>
                        </a:rPr>
                        <a:t>The old queen farm is a large, grassy field that is surrounded by several oak trees. There are two large, open barns on opposite sides of the field. The old wooden fence is beginning to show signs of age and wear.</a:t>
                      </a:r>
                      <a:endParaRPr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latin typeface="Calibri"/>
                          <a:ea typeface="Calibri"/>
                          <a:cs typeface="Calibri"/>
                          <a:sym typeface="Calibri"/>
                        </a:rPr>
                        <a:t>This farm has been in the family for many generations and is very well known.</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The farm is enormous, stretching as far as the eye can see. It's barns are huge and full of every imaginable animal, and there are wagons with supplies coming and going all day.</a:t>
                      </a:r>
                      <a:endParaRPr sz="1200">
                        <a:latin typeface="Calibri"/>
                        <a:ea typeface="Calibri"/>
                        <a:cs typeface="Calibri"/>
                        <a:sym typeface="Calibri"/>
                      </a:endParaRPr>
                    </a:p>
                    <a:p>
                      <a:pPr indent="0" lvl="0" marL="0" rtl="0" algn="l">
                        <a:lnSpc>
                          <a:spcPct val="115000"/>
                        </a:lnSpc>
                        <a:spcBef>
                          <a:spcPts val="0"/>
                        </a:spcBef>
                        <a:spcAft>
                          <a:spcPts val="0"/>
                        </a:spcAft>
                        <a:buNone/>
                      </a:pPr>
                      <a:r>
                        <a:rPr lang="en" sz="1200">
                          <a:latin typeface="Calibri"/>
                          <a:ea typeface="Calibri"/>
                          <a:cs typeface="Calibri"/>
                          <a:sym typeface="Calibri"/>
                        </a:rPr>
                        <a:t>The fields are green with growing crops and cows grazing. There is a huge castle in the distance, but it seems to be out of place here.</a:t>
                      </a:r>
                      <a:endParaRPr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latin typeface="Calibri"/>
                          <a:ea typeface="Calibri"/>
                          <a:cs typeface="Calibri"/>
                          <a:sym typeface="Calibri"/>
                        </a:rPr>
                        <a:t>This farm is the oldest one in the kingdom. It's run by the queen and her butler, a former soldier who has been transformed into a servant. The queen and her new assistant, the butler, are constantly arguing about what to do with it.</a:t>
                      </a:r>
                      <a:endParaRPr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r h="254700">
                <a:tc>
                  <a:txBody>
                    <a:bodyPr/>
                    <a:lstStyle/>
                    <a:p>
                      <a:pPr indent="0" lvl="0" marL="0" rtl="0" algn="ctr">
                        <a:lnSpc>
                          <a:spcPct val="115000"/>
                        </a:lnSpc>
                        <a:spcBef>
                          <a:spcPts val="0"/>
                        </a:spcBef>
                        <a:spcAft>
                          <a:spcPts val="0"/>
                        </a:spcAft>
                        <a:buNone/>
                      </a:pPr>
                      <a:r>
                        <a:rPr b="1" lang="en" sz="1200">
                          <a:latin typeface="Calibri"/>
                          <a:ea typeface="Calibri"/>
                          <a:cs typeface="Calibri"/>
                          <a:sym typeface="Calibri"/>
                        </a:rPr>
                        <a:t>1 - 5</a:t>
                      </a:r>
                      <a:endParaRPr b="1" sz="1200">
                        <a:latin typeface="Calibri"/>
                        <a:ea typeface="Calibri"/>
                        <a:cs typeface="Calibri"/>
                        <a:sym typeface="Calibri"/>
                      </a:endParaRPr>
                    </a:p>
                  </a:txBody>
                  <a:tcPr marT="38100" marB="38100" marR="38100" marL="38100">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solidFill>
                      <a:schemeClr val="dk1"/>
                    </a:solidFill>
                  </a:tcPr>
                </a:tc>
                <a:tc>
                  <a:txBody>
                    <a:bodyPr/>
                    <a:lstStyle/>
                    <a:p>
                      <a:pPr indent="0" lvl="0" marL="0" rtl="0" algn="r">
                        <a:lnSpc>
                          <a:spcPct val="115000"/>
                        </a:lnSpc>
                        <a:spcBef>
                          <a:spcPts val="0"/>
                        </a:spcBef>
                        <a:spcAft>
                          <a:spcPts val="0"/>
                        </a:spcAft>
                        <a:buNone/>
                      </a:pPr>
                      <a:r>
                        <a:rPr b="1" lang="en" sz="1200">
                          <a:latin typeface="Calibri"/>
                          <a:ea typeface="Calibri"/>
                          <a:cs typeface="Calibri"/>
                          <a:sym typeface="Calibri"/>
                        </a:rPr>
                        <a:t>4.4</a:t>
                      </a:r>
                      <a:endParaRPr b="1" sz="1200">
                        <a:latin typeface="Calibri"/>
                        <a:ea typeface="Calibri"/>
                        <a:cs typeface="Calibri"/>
                        <a:sym typeface="Calibri"/>
                      </a:endParaRPr>
                    </a:p>
                  </a:txBody>
                  <a:tcPr marT="38100" marB="38100" marR="38100" marL="381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Calibri"/>
                          <a:ea typeface="Calibri"/>
                          <a:cs typeface="Calibri"/>
                          <a:sym typeface="Calibri"/>
                        </a:rPr>
                        <a:t>4.6</a:t>
                      </a:r>
                      <a:endParaRPr b="1" sz="1200">
                        <a:latin typeface="Calibri"/>
                        <a:ea typeface="Calibri"/>
                        <a:cs typeface="Calibri"/>
                        <a:sym typeface="Calibri"/>
                      </a:endParaRPr>
                    </a:p>
                  </a:txBody>
                  <a:tcPr marT="38100" marB="38100" marR="38100" marL="381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Calibri"/>
                          <a:ea typeface="Calibri"/>
                          <a:cs typeface="Calibri"/>
                          <a:sym typeface="Calibri"/>
                        </a:rPr>
                        <a:t>4</a:t>
                      </a:r>
                      <a:endParaRPr b="1" sz="1200">
                        <a:latin typeface="Calibri"/>
                        <a:ea typeface="Calibri"/>
                        <a:cs typeface="Calibri"/>
                        <a:sym typeface="Calibri"/>
                      </a:endParaRPr>
                    </a:p>
                  </a:txBody>
                  <a:tcPr marT="38100" marB="38100" marR="38100" marL="381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Calibri"/>
                          <a:ea typeface="Calibri"/>
                          <a:cs typeface="Calibri"/>
                          <a:sym typeface="Calibri"/>
                        </a:rPr>
                        <a:t>4.4</a:t>
                      </a:r>
                      <a:endParaRPr b="1" sz="1200">
                        <a:latin typeface="Calibri"/>
                        <a:ea typeface="Calibri"/>
                        <a:cs typeface="Calibri"/>
                        <a:sym typeface="Calibri"/>
                      </a:endParaRPr>
                    </a:p>
                  </a:txBody>
                  <a:tcPr marT="38100" marB="38100" marR="38100" marL="381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b="1" lang="en" sz="1200">
                          <a:latin typeface="Calibri"/>
                          <a:ea typeface="Calibri"/>
                          <a:cs typeface="Calibri"/>
                          <a:sym typeface="Calibri"/>
                        </a:rPr>
                        <a:t>3.8</a:t>
                      </a:r>
                      <a:endParaRPr b="1" sz="1200">
                        <a:latin typeface="Calibri"/>
                        <a:ea typeface="Calibri"/>
                        <a:cs typeface="Calibri"/>
                        <a:sym typeface="Calibri"/>
                      </a:endParaRPr>
                    </a:p>
                  </a:txBody>
                  <a:tcPr marT="38100" marB="38100" marR="38100" marL="38100" anchor="ctr">
                    <a:lnL cap="flat" cmpd="sng" w="12650">
                      <a:solidFill>
                        <a:srgbClr val="000000"/>
                      </a:solidFill>
                      <a:prstDash val="solid"/>
                      <a:round/>
                      <a:headEnd len="sm" w="sm" type="none"/>
                      <a:tailEnd len="sm" w="sm" type="none"/>
                    </a:lnL>
                    <a:lnR cap="flat" cmpd="sng" w="12650">
                      <a:solidFill>
                        <a:srgbClr val="000000"/>
                      </a:solidFill>
                      <a:prstDash val="solid"/>
                      <a:round/>
                      <a:headEnd len="sm" w="sm" type="none"/>
                      <a:tailEnd len="sm" w="sm" type="none"/>
                    </a:lnR>
                    <a:lnT cap="flat" cmpd="sng" w="12650">
                      <a:solidFill>
                        <a:srgbClr val="000000"/>
                      </a:solidFill>
                      <a:prstDash val="solid"/>
                      <a:round/>
                      <a:headEnd len="sm" w="sm" type="none"/>
                      <a:tailEnd len="sm" w="sm" type="none"/>
                    </a:lnT>
                    <a:lnB cap="flat" cmpd="sng" w="12650">
                      <a:solidFill>
                        <a:srgbClr val="000000"/>
                      </a:solidFill>
                      <a:prstDash val="solid"/>
                      <a:round/>
                      <a:headEnd len="sm" w="sm" type="none"/>
                      <a:tailEnd len="sm" w="sm" type="none"/>
                    </a:lnB>
                  </a:tcPr>
                </a:tc>
              </a:tr>
            </a:tbl>
          </a:graphicData>
        </a:graphic>
      </p:graphicFrame>
      <p:sp>
        <p:nvSpPr>
          <p:cNvPr id="158" name="Google Shape;158;p21"/>
          <p:cNvSpPr txBox="1"/>
          <p:nvPr/>
        </p:nvSpPr>
        <p:spPr>
          <a:xfrm rot="-5400000">
            <a:off x="-878700" y="2257800"/>
            <a:ext cx="3216600" cy="415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500">
                <a:latin typeface="Lato"/>
                <a:ea typeface="Lato"/>
                <a:cs typeface="Lato"/>
                <a:sym typeface="Lato"/>
              </a:rPr>
              <a:t>The Old Queen Farm</a:t>
            </a:r>
            <a:endParaRPr b="1" sz="1300">
              <a:latin typeface="Lato"/>
              <a:ea typeface="Lato"/>
              <a:cs typeface="Lato"/>
              <a:sym typeface="Lato"/>
            </a:endParaRPr>
          </a:p>
        </p:txBody>
      </p:sp>
      <p:pic>
        <p:nvPicPr>
          <p:cNvPr id="159" name="Google Shape;159;p21"/>
          <p:cNvPicPr preferRelativeResize="0"/>
          <p:nvPr/>
        </p:nvPicPr>
        <p:blipFill>
          <a:blip r:embed="rId3">
            <a:alphaModFix amt="75000"/>
          </a:blip>
          <a:stretch>
            <a:fillRect/>
          </a:stretch>
        </p:blipFill>
        <p:spPr>
          <a:xfrm>
            <a:off x="7783175" y="4764175"/>
            <a:ext cx="938800" cy="379325"/>
          </a:xfrm>
          <a:prstGeom prst="rect">
            <a:avLst/>
          </a:prstGeom>
          <a:noFill/>
          <a:ln>
            <a:noFill/>
          </a:ln>
        </p:spPr>
      </p:pic>
      <p:sp>
        <p:nvSpPr>
          <p:cNvPr id="160" name="Google Shape;160;p21"/>
          <p:cNvSpPr txBox="1"/>
          <p:nvPr/>
        </p:nvSpPr>
        <p:spPr>
          <a:xfrm>
            <a:off x="0" y="4158125"/>
            <a:ext cx="522000" cy="48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Calibri"/>
                <a:ea typeface="Calibri"/>
                <a:cs typeface="Calibri"/>
                <a:sym typeface="Calibri"/>
              </a:rPr>
              <a:t>rating</a:t>
            </a:r>
            <a:endParaRPr b="1" sz="13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